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4" r:id="rId1"/>
  </p:sldMasterIdLst>
  <p:notesMasterIdLst>
    <p:notesMasterId r:id="rId29"/>
  </p:notesMasterIdLst>
  <p:sldIdLst>
    <p:sldId id="256" r:id="rId2"/>
    <p:sldId id="257" r:id="rId3"/>
    <p:sldId id="258" r:id="rId4"/>
    <p:sldId id="284" r:id="rId5"/>
    <p:sldId id="261" r:id="rId6"/>
    <p:sldId id="270" r:id="rId7"/>
    <p:sldId id="271" r:id="rId8"/>
    <p:sldId id="272" r:id="rId9"/>
    <p:sldId id="273" r:id="rId10"/>
    <p:sldId id="283" r:id="rId11"/>
    <p:sldId id="274" r:id="rId12"/>
    <p:sldId id="275" r:id="rId13"/>
    <p:sldId id="276" r:id="rId14"/>
    <p:sldId id="277" r:id="rId15"/>
    <p:sldId id="282" r:id="rId16"/>
    <p:sldId id="286" r:id="rId17"/>
    <p:sldId id="288" r:id="rId18"/>
    <p:sldId id="295" r:id="rId19"/>
    <p:sldId id="290" r:id="rId20"/>
    <p:sldId id="297" r:id="rId21"/>
    <p:sldId id="294" r:id="rId22"/>
    <p:sldId id="293" r:id="rId23"/>
    <p:sldId id="279" r:id="rId24"/>
    <p:sldId id="296" r:id="rId25"/>
    <p:sldId id="280" r:id="rId26"/>
    <p:sldId id="281" r:id="rId27"/>
    <p:sldId id="285" r:id="rId28"/>
  </p:sldIdLst>
  <p:sldSz cx="9144000" cy="5143500" type="screen16x9"/>
  <p:notesSz cx="6858000" cy="9144000"/>
  <p:embeddedFontLst>
    <p:embeddedFont>
      <p:font typeface="Oswald" panose="020B0604020202020204" charset="0"/>
      <p:regular r:id="rId30"/>
      <p:bold r:id="rId31"/>
    </p:embeddedFont>
    <p:embeddedFont>
      <p:font typeface="Roboto Condensed"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meric Bencib"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CAFA06-450E-4F8F-82A4-308314FAFD40}" v="1" dt="2021-05-02T19:13:45.748"/>
  </p1510:revLst>
</p1510:revInfo>
</file>

<file path=ppt/tableStyles.xml><?xml version="1.0" encoding="utf-8"?>
<a:tblStyleLst xmlns:a="http://schemas.openxmlformats.org/drawingml/2006/main" def="{3EE4B8ED-6133-4A19-B384-66CF6DF12F86}">
  <a:tblStyle styleId="{3EE4B8ED-6133-4A19-B384-66CF6DF12F8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342" autoAdjust="0"/>
  </p:normalViewPr>
  <p:slideViewPr>
    <p:cSldViewPr snapToGrid="0">
      <p:cViewPr varScale="1">
        <p:scale>
          <a:sx n="78" d="100"/>
          <a:sy n="78" d="100"/>
        </p:scale>
        <p:origin x="940" y="56"/>
      </p:cViewPr>
      <p:guideLst/>
    </p:cSldViewPr>
  </p:slideViewPr>
  <p:notesTextViewPr>
    <p:cViewPr>
      <p:scale>
        <a:sx n="1" d="1"/>
        <a:sy n="1" d="1"/>
      </p:scale>
      <p:origin x="0" y="-68"/>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5.fntdata"/><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gentin, Nathalie" userId="2ce04fb0-8018-4a0c-9faf-29c9a02f5ad8" providerId="ADAL" clId="{5ECAFA06-450E-4F8F-82A4-308314FAFD40}"/>
    <pc:docChg chg="modSld">
      <pc:chgData name="Argentin, Nathalie" userId="2ce04fb0-8018-4a0c-9faf-29c9a02f5ad8" providerId="ADAL" clId="{5ECAFA06-450E-4F8F-82A4-308314FAFD40}" dt="2021-05-02T19:13:45.749" v="0" actId="20577"/>
      <pc:docMkLst>
        <pc:docMk/>
      </pc:docMkLst>
      <pc:sldChg chg="modNotesTx">
        <pc:chgData name="Argentin, Nathalie" userId="2ce04fb0-8018-4a0c-9faf-29c9a02f5ad8" providerId="ADAL" clId="{5ECAFA06-450E-4F8F-82A4-308314FAFD40}" dt="2021-05-02T19:13:45.749" v="0" actId="20577"/>
        <pc:sldMkLst>
          <pc:docMk/>
          <pc:sldMk cId="0"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9521907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9154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5af17d99a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5af17d99a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5454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5af17d9b0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5af17d9b0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14300" lvl="0" indent="0" algn="l" rtl="0">
              <a:spcBef>
                <a:spcPts val="0"/>
              </a:spcBef>
              <a:spcAft>
                <a:spcPts val="0"/>
              </a:spcAft>
              <a:buSzPts val="1800"/>
              <a:buNone/>
            </a:pPr>
            <a:r>
              <a:rPr lang="fr-FR" dirty="0"/>
              <a:t>Forum :</a:t>
            </a:r>
            <a:r>
              <a:rPr lang="fr-FR" baseline="0" dirty="0"/>
              <a:t> « La Maîtrise du risque chimique » </a:t>
            </a:r>
          </a:p>
          <a:p>
            <a:pPr marL="114300" lvl="0" indent="0" algn="l" rtl="0">
              <a:spcBef>
                <a:spcPts val="0"/>
              </a:spcBef>
              <a:spcAft>
                <a:spcPts val="0"/>
              </a:spcAft>
              <a:buSzPts val="1800"/>
              <a:buNone/>
            </a:pPr>
            <a:endParaRPr lang="fr-FR" dirty="0"/>
          </a:p>
          <a:p>
            <a:pPr marL="114300" lvl="0" indent="0" algn="l" rtl="0">
              <a:spcBef>
                <a:spcPts val="0"/>
              </a:spcBef>
              <a:spcAft>
                <a:spcPts val="0"/>
              </a:spcAft>
              <a:buSzPts val="1800"/>
              <a:buNone/>
            </a:pPr>
            <a:r>
              <a:rPr lang="fr-FR" dirty="0"/>
              <a:t>Journée Technique </a:t>
            </a:r>
            <a:r>
              <a:rPr lang="fr-FR" dirty="0" err="1"/>
              <a:t>Dräger</a:t>
            </a:r>
            <a:r>
              <a:rPr lang="fr-FR" dirty="0"/>
              <a:t> sur </a:t>
            </a:r>
          </a:p>
          <a:p>
            <a:pPr marL="914400" lvl="1" indent="-342900" algn="l" rtl="0">
              <a:spcBef>
                <a:spcPts val="0"/>
              </a:spcBef>
              <a:spcAft>
                <a:spcPts val="0"/>
              </a:spcAft>
              <a:buSzPts val="1800"/>
              <a:buChar char="⋄"/>
            </a:pPr>
            <a:r>
              <a:rPr lang="fr-CH" sz="1800" dirty="0"/>
              <a:t>La protection respiratoire</a:t>
            </a:r>
          </a:p>
          <a:p>
            <a:pPr marL="914400" lvl="1" indent="-342900" algn="l" rtl="0">
              <a:spcBef>
                <a:spcPts val="0"/>
              </a:spcBef>
              <a:spcAft>
                <a:spcPts val="0"/>
              </a:spcAft>
              <a:buSzPts val="1800"/>
              <a:buChar char="⋄"/>
            </a:pPr>
            <a:r>
              <a:rPr lang="fr-CH" sz="1800" dirty="0"/>
              <a:t>La détection d’alcool et de stupéfiants</a:t>
            </a:r>
          </a:p>
          <a:p>
            <a:pPr marL="914400" lvl="1" indent="-342900" algn="l" rtl="0">
              <a:spcBef>
                <a:spcPts val="0"/>
              </a:spcBef>
              <a:spcAft>
                <a:spcPts val="0"/>
              </a:spcAft>
              <a:buSzPts val="1800"/>
              <a:buChar char="⋄"/>
            </a:pPr>
            <a:r>
              <a:rPr lang="fr-CH" sz="1800" dirty="0"/>
              <a:t>La détection versus les mesures</a:t>
            </a:r>
          </a:p>
          <a:p>
            <a:pPr marL="914400" lvl="1" indent="-342900" algn="l" rtl="0">
              <a:spcBef>
                <a:spcPts val="0"/>
              </a:spcBef>
              <a:spcAft>
                <a:spcPts val="0"/>
              </a:spcAft>
              <a:buSzPts val="1800"/>
              <a:buChar char="⋄"/>
            </a:pPr>
            <a:endParaRPr lang="fr-CH" sz="1800" dirty="0"/>
          </a:p>
          <a:p>
            <a:pPr marL="114300" lvl="0" indent="0" algn="l" rtl="0">
              <a:spcBef>
                <a:spcPts val="0"/>
              </a:spcBef>
              <a:spcAft>
                <a:spcPts val="0"/>
              </a:spcAft>
              <a:buSzPts val="1800"/>
              <a:buNone/>
            </a:pPr>
            <a:r>
              <a:rPr lang="fr-CH" sz="1800" dirty="0"/>
              <a:t>Identité</a:t>
            </a:r>
            <a:r>
              <a:rPr lang="fr-CH" sz="1800" baseline="0" dirty="0"/>
              <a:t> visuelle : nouveau logo, nouveau site internet</a:t>
            </a:r>
          </a:p>
          <a:p>
            <a:pPr marL="114300" lvl="0" indent="0" algn="l" rtl="0">
              <a:spcBef>
                <a:spcPts val="0"/>
              </a:spcBef>
              <a:spcAft>
                <a:spcPts val="0"/>
              </a:spcAft>
              <a:buSzPts val="1800"/>
              <a:buNone/>
            </a:pPr>
            <a:endParaRPr lang="fr-CH" sz="1800" baseline="0" dirty="0"/>
          </a:p>
          <a:p>
            <a:pPr marL="114300" lvl="0" indent="0" algn="l" rtl="0">
              <a:spcBef>
                <a:spcPts val="0"/>
              </a:spcBef>
              <a:spcAft>
                <a:spcPts val="0"/>
              </a:spcAft>
              <a:buSzPts val="1800"/>
              <a:buNone/>
            </a:pPr>
            <a:r>
              <a:rPr lang="fr-CH" sz="1800" baseline="0" dirty="0"/>
              <a:t>Un examen de certif dédoublé en région Parisienne et en région Lyonnaise le 18/11/2020</a:t>
            </a:r>
            <a:endParaRPr lang="fr-CH" sz="1800"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530962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aff802129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aff802129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80961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9936cdcf40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9936cdcf4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fr-FR" dirty="0"/>
              <a:t>Total de personnes 2017 : 55</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fr-FR" dirty="0"/>
              <a:t>Total de personnes 2018 : 64</a:t>
            </a:r>
          </a:p>
          <a:p>
            <a:pPr marL="0" lvl="0" indent="0" algn="l" rtl="0">
              <a:spcBef>
                <a:spcPts val="0"/>
              </a:spcBef>
              <a:spcAft>
                <a:spcPts val="0"/>
              </a:spcAft>
              <a:buNone/>
            </a:pPr>
            <a:r>
              <a:rPr lang="fr-FR" dirty="0"/>
              <a:t>Total de personnes 2019 : 73</a:t>
            </a:r>
          </a:p>
          <a:p>
            <a:pPr marL="0" lvl="0" indent="0" algn="l" rtl="0">
              <a:spcBef>
                <a:spcPts val="0"/>
              </a:spcBef>
              <a:spcAft>
                <a:spcPts val="0"/>
              </a:spcAft>
              <a:buNone/>
            </a:pPr>
            <a:r>
              <a:rPr lang="fr-FR" dirty="0"/>
              <a:t>On note une </a:t>
            </a:r>
            <a:r>
              <a:rPr lang="fr-FR" baseline="0" dirty="0"/>
              <a:t>baisse des adhésions 2020  </a:t>
            </a:r>
            <a:r>
              <a:rPr lang="fr-FR" baseline="0" dirty="0">
                <a:sym typeface="Wingdings" panose="05000000000000000000" pitchFamily="2" charset="2"/>
              </a:rPr>
              <a:t> </a:t>
            </a:r>
            <a:r>
              <a:rPr lang="fr-FR" dirty="0"/>
              <a:t> 64 mais année non finie et cela s’explique par une année difficile pour les entreprises</a:t>
            </a:r>
            <a:endParaRPr dirty="0"/>
          </a:p>
        </p:txBody>
      </p:sp>
    </p:spTree>
    <p:extLst>
      <p:ext uri="{BB962C8B-B14F-4D97-AF65-F5344CB8AC3E}">
        <p14:creationId xmlns:p14="http://schemas.microsoft.com/office/powerpoint/2010/main" val="1439128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5af17d9b0b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5af17d9b0b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767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5b4d5d3936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5b4d5d393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 typeface="Wingdings" panose="05000000000000000000" pitchFamily="2" charset="2"/>
              <a:buChar char="è"/>
            </a:pPr>
            <a:r>
              <a:rPr lang="fr-FR" dirty="0">
                <a:sym typeface="Wingdings" panose="05000000000000000000" pitchFamily="2" charset="2"/>
              </a:rPr>
              <a:t>Intervenant</a:t>
            </a:r>
            <a:r>
              <a:rPr lang="fr-FR" baseline="0" dirty="0">
                <a:sym typeface="Wingdings" panose="05000000000000000000" pitchFamily="2" charset="2"/>
              </a:rPr>
              <a:t> institutionnels (DGT; santé publique France et CRAMIF) et privés (St </a:t>
            </a:r>
            <a:r>
              <a:rPr lang="fr-FR" baseline="0" dirty="0" err="1">
                <a:sym typeface="Wingdings" panose="05000000000000000000" pitchFamily="2" charset="2"/>
              </a:rPr>
              <a:t>Gobain</a:t>
            </a:r>
            <a:r>
              <a:rPr lang="fr-FR" baseline="0" dirty="0">
                <a:sym typeface="Wingdings" panose="05000000000000000000" pitchFamily="2" charset="2"/>
              </a:rPr>
              <a:t> ; Solvay ; </a:t>
            </a:r>
          </a:p>
          <a:p>
            <a:pPr marL="171450" lvl="0" indent="-171450" algn="l" rtl="0">
              <a:spcBef>
                <a:spcPts val="0"/>
              </a:spcBef>
              <a:spcAft>
                <a:spcPts val="0"/>
              </a:spcAft>
              <a:buFont typeface="Wingdings" panose="05000000000000000000" pitchFamily="2" charset="2"/>
              <a:buChar char="è"/>
            </a:pPr>
            <a:r>
              <a:rPr lang="fr-FR" baseline="0" dirty="0">
                <a:sym typeface="Wingdings" panose="05000000000000000000" pitchFamily="2" charset="2"/>
              </a:rPr>
              <a:t>Retour d’expérience : Garage sans CMR</a:t>
            </a:r>
          </a:p>
          <a:p>
            <a:pPr marL="171450" lvl="0" indent="-171450" algn="l" rtl="0">
              <a:spcBef>
                <a:spcPts val="0"/>
              </a:spcBef>
              <a:spcAft>
                <a:spcPts val="0"/>
              </a:spcAft>
              <a:buFont typeface="Wingdings" panose="05000000000000000000" pitchFamily="2" charset="2"/>
              <a:buChar char="è"/>
            </a:pPr>
            <a:r>
              <a:rPr lang="fr-FR" baseline="0" dirty="0">
                <a:sym typeface="Wingdings" panose="05000000000000000000" pitchFamily="2" charset="2"/>
              </a:rPr>
              <a:t>Présentation d’innovation </a:t>
            </a:r>
          </a:p>
          <a:p>
            <a:pPr marL="171450" lvl="0" indent="-171450" algn="l" rtl="0">
              <a:spcBef>
                <a:spcPts val="0"/>
              </a:spcBef>
              <a:spcAft>
                <a:spcPts val="0"/>
              </a:spcAft>
              <a:buFont typeface="Wingdings" panose="05000000000000000000" pitchFamily="2" charset="2"/>
              <a:buChar char="è"/>
            </a:pPr>
            <a:endParaRPr lang="fr-FR" baseline="0" dirty="0">
              <a:sym typeface="Wingdings" panose="05000000000000000000" pitchFamily="2" charset="2"/>
            </a:endParaRPr>
          </a:p>
          <a:p>
            <a:pPr marL="171450" lvl="0" indent="-171450" algn="l" rtl="0">
              <a:spcBef>
                <a:spcPts val="0"/>
              </a:spcBef>
              <a:spcAft>
                <a:spcPts val="0"/>
              </a:spcAft>
              <a:buFont typeface="Wingdings" panose="05000000000000000000" pitchFamily="2" charset="2"/>
              <a:buChar char="è"/>
            </a:pPr>
            <a:r>
              <a:rPr lang="fr-FR" baseline="0" dirty="0">
                <a:sym typeface="Wingdings" panose="05000000000000000000" pitchFamily="2" charset="2"/>
              </a:rPr>
              <a:t>Une cinquantaine de participants</a:t>
            </a:r>
          </a:p>
        </p:txBody>
      </p:sp>
    </p:spTree>
    <p:extLst>
      <p:ext uri="{BB962C8B-B14F-4D97-AF65-F5344CB8AC3E}">
        <p14:creationId xmlns:p14="http://schemas.microsoft.com/office/powerpoint/2010/main" val="2651135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5b4d5d3936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5b4d5d3936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9</a:t>
            </a:r>
            <a:r>
              <a:rPr lang="fr-FR" baseline="0" dirty="0"/>
              <a:t> participants </a:t>
            </a:r>
          </a:p>
          <a:p>
            <a:pPr marL="0" lvl="0" indent="0" algn="l" rtl="0">
              <a:spcBef>
                <a:spcPts val="0"/>
              </a:spcBef>
              <a:spcAft>
                <a:spcPts val="0"/>
              </a:spcAft>
              <a:buNone/>
            </a:pPr>
            <a:endParaRPr lang="fr-FR" baseline="0" dirty="0"/>
          </a:p>
          <a:p>
            <a:pPr marL="0" lvl="0" indent="0" algn="l" rtl="0">
              <a:spcBef>
                <a:spcPts val="0"/>
              </a:spcBef>
              <a:spcAft>
                <a:spcPts val="0"/>
              </a:spcAft>
              <a:buNone/>
            </a:pPr>
            <a:r>
              <a:rPr lang="fr-FR" baseline="0" dirty="0"/>
              <a:t>2 nouvelles adhésions </a:t>
            </a:r>
            <a:endParaRPr dirty="0"/>
          </a:p>
        </p:txBody>
      </p:sp>
    </p:spTree>
    <p:extLst>
      <p:ext uri="{BB962C8B-B14F-4D97-AF65-F5344CB8AC3E}">
        <p14:creationId xmlns:p14="http://schemas.microsoft.com/office/powerpoint/2010/main" val="2171880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5b4d5d393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5b4d5d393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2424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5b4d5d393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5b4d5d393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1388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4d5d393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4d5d39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8551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5b4d5d3936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5b4d5d3936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00190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5b4d5d3936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5b4d5d3936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88762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5b4d5d393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5b4d5d393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Pays-Bas</a:t>
            </a:r>
            <a:r>
              <a:rPr lang="fr-FR" baseline="0" dirty="0"/>
              <a:t> ; Belgique ; Allemagne ; Suisse ; France ; Italie ; Espagne + UK</a:t>
            </a:r>
          </a:p>
          <a:p>
            <a:pPr marL="0" lvl="0" indent="0" algn="l" rtl="0">
              <a:spcBef>
                <a:spcPts val="0"/>
              </a:spcBef>
              <a:spcAft>
                <a:spcPts val="0"/>
              </a:spcAft>
              <a:buNone/>
            </a:pPr>
            <a:endParaRPr lang="fr-FR" baseline="0" dirty="0"/>
          </a:p>
          <a:p>
            <a:pPr marL="0" lvl="0" indent="0" algn="l" rtl="0">
              <a:spcBef>
                <a:spcPts val="0"/>
              </a:spcBef>
              <a:spcAft>
                <a:spcPts val="0"/>
              </a:spcAft>
              <a:buNone/>
            </a:pPr>
            <a:r>
              <a:rPr lang="fr-FR" baseline="0" dirty="0"/>
              <a:t>But </a:t>
            </a:r>
            <a:r>
              <a:rPr lang="en-US" baseline="0" dirty="0"/>
              <a:t>• Promote the harmonization of OH related methods, standards, guidelines</a:t>
            </a:r>
          </a:p>
          <a:p>
            <a:pPr marL="0" lvl="0" indent="0" algn="l" rtl="0">
              <a:spcBef>
                <a:spcPts val="0"/>
              </a:spcBef>
              <a:spcAft>
                <a:spcPts val="0"/>
              </a:spcAft>
              <a:buNone/>
            </a:pPr>
            <a:r>
              <a:rPr lang="en-US" baseline="0" dirty="0"/>
              <a:t>• Serve as a contact point and discussion partner for EU staff / institutions</a:t>
            </a:r>
          </a:p>
          <a:p>
            <a:pPr marL="0" lvl="0" indent="0" algn="l" rtl="0">
              <a:spcBef>
                <a:spcPts val="0"/>
              </a:spcBef>
              <a:spcAft>
                <a:spcPts val="0"/>
              </a:spcAft>
              <a:buNone/>
            </a:pPr>
            <a:r>
              <a:rPr lang="en-US" baseline="0" dirty="0"/>
              <a:t>• Contribute to schemes of training, qualification or certification in OH in the context of a</a:t>
            </a:r>
          </a:p>
          <a:p>
            <a:pPr marL="0" lvl="0" indent="0" algn="l" rtl="0">
              <a:spcBef>
                <a:spcPts val="0"/>
              </a:spcBef>
              <a:spcAft>
                <a:spcPts val="0"/>
              </a:spcAft>
              <a:buNone/>
            </a:pPr>
            <a:r>
              <a:rPr lang="en-US" baseline="0" dirty="0"/>
              <a:t>common EU regulation</a:t>
            </a:r>
          </a:p>
          <a:p>
            <a:pPr marL="0" lvl="0" indent="0" algn="l" rtl="0">
              <a:spcBef>
                <a:spcPts val="0"/>
              </a:spcBef>
              <a:spcAft>
                <a:spcPts val="0"/>
              </a:spcAft>
              <a:buNone/>
            </a:pPr>
            <a:r>
              <a:rPr lang="en-US" baseline="0" dirty="0"/>
              <a:t>• Exchange of OH knowledge and practical field experiences</a:t>
            </a:r>
          </a:p>
          <a:p>
            <a:pPr marL="0" lvl="0" indent="0" algn="l" rtl="0">
              <a:spcBef>
                <a:spcPts val="0"/>
              </a:spcBef>
              <a:spcAft>
                <a:spcPts val="0"/>
              </a:spcAft>
              <a:buNone/>
            </a:pPr>
            <a:r>
              <a:rPr lang="en-US" baseline="0" dirty="0"/>
              <a:t>• Strengthen the communication and collaboration between the different European associations</a:t>
            </a:r>
          </a:p>
          <a:p>
            <a:pPr marL="0" lvl="0" indent="0" algn="l" rtl="0">
              <a:spcBef>
                <a:spcPts val="0"/>
              </a:spcBef>
              <a:spcAft>
                <a:spcPts val="0"/>
              </a:spcAft>
              <a:buNone/>
            </a:pPr>
            <a:r>
              <a:rPr lang="en-US" baseline="0" dirty="0"/>
              <a:t>• Create more visibility of OH as a profession at European level</a:t>
            </a:r>
            <a:endParaRPr dirty="0"/>
          </a:p>
        </p:txBody>
      </p:sp>
    </p:spTree>
    <p:extLst>
      <p:ext uri="{BB962C8B-B14F-4D97-AF65-F5344CB8AC3E}">
        <p14:creationId xmlns:p14="http://schemas.microsoft.com/office/powerpoint/2010/main" val="785565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5af17d9b0b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5af17d9b0b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2860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5b4d5d3936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5b4d5d393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9661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5b4d5d393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5b4d5d393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3930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5b4d5d393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5b4d5d393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6055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4d5d393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4d5d39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665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4d5d393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4d5d39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3411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5b4d5d3936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5b4d5d3936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3571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5b4d5d393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5b4d5d393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1274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5b4d5d3936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5b4d5d3936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9166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5b4d5d3936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5b4d5d3936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5543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5b4d5d3936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5b4d5d3936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4810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5af17d99af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5af17d99a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50144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58b199a9d4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58b199a9d4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14671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CFE2F3"/>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29776" y="-324543"/>
            <a:ext cx="2339299" cy="1910876"/>
            <a:chOff x="20977" y="-215963"/>
            <a:chExt cx="1649368" cy="1347300"/>
          </a:xfrm>
        </p:grpSpPr>
        <p:sp>
          <p:nvSpPr>
            <p:cNvPr id="11" name="Google Shape;11;p2"/>
            <p:cNvSpPr/>
            <p:nvPr/>
          </p:nvSpPr>
          <p:spPr>
            <a:xfrm rot="-1591408" flipH="1">
              <a:off x="1362169" y="-63166"/>
              <a:ext cx="205103" cy="509980"/>
            </a:xfrm>
            <a:prstGeom prst="flowChartManualInpu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591339" flipH="1">
              <a:off x="892401" y="-169347"/>
              <a:ext cx="504374" cy="1254067"/>
            </a:xfrm>
            <a:prstGeom prst="flowChartManualInput">
              <a:avLst/>
            </a:prstGeom>
            <a:solidFill>
              <a:srgbClr val="4BB5D9"/>
            </a:solid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85800" y="2753825"/>
            <a:ext cx="5671500" cy="1159800"/>
          </a:xfrm>
          <a:prstGeom prst="rect">
            <a:avLst/>
          </a:prstGeom>
        </p:spPr>
        <p:txBody>
          <a:bodyPr spcFirstLastPara="1" wrap="square" lIns="91425" tIns="91425" rIns="91425" bIns="91425" anchor="b" anchorCtr="0">
            <a:noAutofit/>
          </a:bodyPr>
          <a:lstStyle>
            <a:lvl1pPr lvl="0">
              <a:spcBef>
                <a:spcPts val="0"/>
              </a:spcBef>
              <a:spcAft>
                <a:spcPts val="0"/>
              </a:spcAft>
              <a:buClr>
                <a:srgbClr val="FFFFFF"/>
              </a:buClr>
              <a:buSzPts val="5000"/>
              <a:buNone/>
              <a:defRPr sz="5000">
                <a:solidFill>
                  <a:srgbClr val="FFFFFF"/>
                </a:solidFill>
              </a:defRPr>
            </a:lvl1pPr>
            <a:lvl2pPr lvl="1">
              <a:spcBef>
                <a:spcPts val="0"/>
              </a:spcBef>
              <a:spcAft>
                <a:spcPts val="0"/>
              </a:spcAft>
              <a:buClr>
                <a:srgbClr val="FFFFFF"/>
              </a:buClr>
              <a:buSzPts val="5000"/>
              <a:buNone/>
              <a:defRPr sz="5000">
                <a:solidFill>
                  <a:srgbClr val="FFFFFF"/>
                </a:solidFill>
              </a:defRPr>
            </a:lvl2pPr>
            <a:lvl3pPr lvl="2">
              <a:spcBef>
                <a:spcPts val="0"/>
              </a:spcBef>
              <a:spcAft>
                <a:spcPts val="0"/>
              </a:spcAft>
              <a:buClr>
                <a:srgbClr val="FFFFFF"/>
              </a:buClr>
              <a:buSzPts val="5000"/>
              <a:buNone/>
              <a:defRPr sz="5000">
                <a:solidFill>
                  <a:srgbClr val="FFFFFF"/>
                </a:solidFill>
              </a:defRPr>
            </a:lvl3pPr>
            <a:lvl4pPr lvl="3">
              <a:spcBef>
                <a:spcPts val="0"/>
              </a:spcBef>
              <a:spcAft>
                <a:spcPts val="0"/>
              </a:spcAft>
              <a:buClr>
                <a:srgbClr val="FFFFFF"/>
              </a:buClr>
              <a:buSzPts val="5000"/>
              <a:buNone/>
              <a:defRPr sz="5000">
                <a:solidFill>
                  <a:srgbClr val="FFFFFF"/>
                </a:solidFill>
              </a:defRPr>
            </a:lvl4pPr>
            <a:lvl5pPr lvl="4">
              <a:spcBef>
                <a:spcPts val="0"/>
              </a:spcBef>
              <a:spcAft>
                <a:spcPts val="0"/>
              </a:spcAft>
              <a:buClr>
                <a:srgbClr val="FFFFFF"/>
              </a:buClr>
              <a:buSzPts val="5000"/>
              <a:buNone/>
              <a:defRPr sz="5000">
                <a:solidFill>
                  <a:srgbClr val="FFFFFF"/>
                </a:solidFill>
              </a:defRPr>
            </a:lvl5pPr>
            <a:lvl6pPr lvl="5">
              <a:spcBef>
                <a:spcPts val="0"/>
              </a:spcBef>
              <a:spcAft>
                <a:spcPts val="0"/>
              </a:spcAft>
              <a:buClr>
                <a:srgbClr val="FFFFFF"/>
              </a:buClr>
              <a:buSzPts val="5000"/>
              <a:buNone/>
              <a:defRPr sz="5000">
                <a:solidFill>
                  <a:srgbClr val="FFFFFF"/>
                </a:solidFill>
              </a:defRPr>
            </a:lvl6pPr>
            <a:lvl7pPr lvl="6">
              <a:spcBef>
                <a:spcPts val="0"/>
              </a:spcBef>
              <a:spcAft>
                <a:spcPts val="0"/>
              </a:spcAft>
              <a:buClr>
                <a:srgbClr val="FFFFFF"/>
              </a:buClr>
              <a:buSzPts val="5000"/>
              <a:buNone/>
              <a:defRPr sz="5000">
                <a:solidFill>
                  <a:srgbClr val="FFFFFF"/>
                </a:solidFill>
              </a:defRPr>
            </a:lvl7pPr>
            <a:lvl8pPr lvl="7">
              <a:spcBef>
                <a:spcPts val="0"/>
              </a:spcBef>
              <a:spcAft>
                <a:spcPts val="0"/>
              </a:spcAft>
              <a:buClr>
                <a:srgbClr val="FFFFFF"/>
              </a:buClr>
              <a:buSzPts val="5000"/>
              <a:buNone/>
              <a:defRPr sz="5000">
                <a:solidFill>
                  <a:srgbClr val="FFFFFF"/>
                </a:solidFill>
              </a:defRPr>
            </a:lvl8pPr>
            <a:lvl9pPr lvl="8">
              <a:spcBef>
                <a:spcPts val="0"/>
              </a:spcBef>
              <a:spcAft>
                <a:spcPts val="0"/>
              </a:spcAft>
              <a:buClr>
                <a:srgbClr val="FFFFFF"/>
              </a:buClr>
              <a:buSzPts val="5000"/>
              <a:buNone/>
              <a:defRPr sz="5000">
                <a:solidFill>
                  <a:srgbClr val="FFFFFF"/>
                </a:solidFill>
              </a:defRPr>
            </a:lvl9pPr>
          </a:lstStyle>
          <a:p>
            <a:endParaRPr/>
          </a:p>
        </p:txBody>
      </p:sp>
      <p:pic>
        <p:nvPicPr>
          <p:cNvPr id="15" name="Google Shape;15;p2"/>
          <p:cNvPicPr preferRelativeResize="0"/>
          <p:nvPr/>
        </p:nvPicPr>
        <p:blipFill>
          <a:blip r:embed="rId2">
            <a:alphaModFix/>
          </a:blip>
          <a:stretch>
            <a:fillRect/>
          </a:stretch>
        </p:blipFill>
        <p:spPr>
          <a:xfrm>
            <a:off x="6822101" y="-7451"/>
            <a:ext cx="2339299" cy="608745"/>
          </a:xfrm>
          <a:prstGeom prst="rect">
            <a:avLst/>
          </a:prstGeom>
          <a:noFill/>
          <a:ln>
            <a:noFill/>
          </a:ln>
        </p:spPr>
      </p:pic>
      <p:pic>
        <p:nvPicPr>
          <p:cNvPr id="16" name="Google Shape;16;p2"/>
          <p:cNvPicPr preferRelativeResize="0"/>
          <p:nvPr/>
        </p:nvPicPr>
        <p:blipFill>
          <a:blip r:embed="rId3">
            <a:alphaModFix/>
          </a:blip>
          <a:stretch>
            <a:fillRect/>
          </a:stretch>
        </p:blipFill>
        <p:spPr>
          <a:xfrm>
            <a:off x="8042976" y="4165775"/>
            <a:ext cx="1101025" cy="9777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7"/>
        <p:cNvGrpSpPr/>
        <p:nvPr/>
      </p:nvGrpSpPr>
      <p:grpSpPr>
        <a:xfrm>
          <a:off x="0" y="0"/>
          <a:ext cx="0" cy="0"/>
          <a:chOff x="0" y="0"/>
          <a:chExt cx="0" cy="0"/>
        </a:xfrm>
      </p:grpSpPr>
      <p:sp>
        <p:nvSpPr>
          <p:cNvPr id="18" name="Google Shape;18;p3"/>
          <p:cNvSpPr txBox="1">
            <a:spLocks noGrp="1"/>
          </p:cNvSpPr>
          <p:nvPr>
            <p:ph type="body" idx="1"/>
          </p:nvPr>
        </p:nvSpPr>
        <p:spPr>
          <a:xfrm>
            <a:off x="2822775" y="2161800"/>
            <a:ext cx="3498300" cy="819900"/>
          </a:xfrm>
          <a:prstGeom prst="rect">
            <a:avLst/>
          </a:prstGeom>
        </p:spPr>
        <p:txBody>
          <a:bodyPr spcFirstLastPara="1" wrap="square" lIns="91425" tIns="91425" rIns="91425" bIns="91425" anchor="ctr" anchorCtr="0">
            <a:noAutofit/>
          </a:bodyPr>
          <a:lstStyle>
            <a:lvl1pPr marL="457200" lvl="0" indent="-381000" algn="ctr" rtl="0">
              <a:spcBef>
                <a:spcPts val="600"/>
              </a:spcBef>
              <a:spcAft>
                <a:spcPts val="0"/>
              </a:spcAft>
              <a:buClr>
                <a:srgbClr val="3796BF"/>
              </a:buClr>
              <a:buSzPts val="2400"/>
              <a:buFont typeface="Oswald"/>
              <a:buChar char="»"/>
              <a:defRPr sz="2400">
                <a:solidFill>
                  <a:srgbClr val="3796BF"/>
                </a:solidFill>
                <a:latin typeface="Oswald"/>
                <a:ea typeface="Oswald"/>
                <a:cs typeface="Oswald"/>
                <a:sym typeface="Oswald"/>
              </a:defRPr>
            </a:lvl1pPr>
            <a:lvl2pPr marL="914400" lvl="1"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2pPr>
            <a:lvl3pPr marL="1371600" lvl="2"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3pPr>
            <a:lvl4pPr marL="1828800" lvl="3"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4pPr>
            <a:lvl5pPr marL="2286000" lvl="4"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5pPr>
            <a:lvl6pPr marL="2743200" lvl="5"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6pPr>
            <a:lvl7pPr marL="3200400" lvl="6"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7pPr>
            <a:lvl8pPr marL="3657600" lvl="7" indent="-381000" algn="ctr" rtl="0">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8pPr>
            <a:lvl9pPr marL="4114800" lvl="8" indent="-38100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9pPr>
          </a:lstStyle>
          <a:p>
            <a:endParaRPr/>
          </a:p>
        </p:txBody>
      </p:sp>
      <p:grpSp>
        <p:nvGrpSpPr>
          <p:cNvPr id="19" name="Google Shape;19;p3"/>
          <p:cNvGrpSpPr/>
          <p:nvPr/>
        </p:nvGrpSpPr>
        <p:grpSpPr>
          <a:xfrm>
            <a:off x="29776" y="-324543"/>
            <a:ext cx="2339299" cy="1910876"/>
            <a:chOff x="20977" y="-215963"/>
            <a:chExt cx="1649368" cy="1347300"/>
          </a:xfrm>
        </p:grpSpPr>
        <p:sp>
          <p:nvSpPr>
            <p:cNvPr id="20" name="Google Shape;20;p3"/>
            <p:cNvSpPr/>
            <p:nvPr/>
          </p:nvSpPr>
          <p:spPr>
            <a:xfrm rot="-1591408" flipH="1">
              <a:off x="1362169" y="-63166"/>
              <a:ext cx="205103" cy="509980"/>
            </a:xfrm>
            <a:prstGeom prst="flowChartManualInput">
              <a:avLst/>
            </a:prstGeom>
            <a:solidFill>
              <a:srgbClr val="B6D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1591339" flipH="1">
              <a:off x="892401" y="-169347"/>
              <a:ext cx="504374" cy="1254067"/>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Google Shape;23;p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lgn="r" rtl="0">
              <a:buNone/>
              <a:defRPr sz="1300">
                <a:solidFill>
                  <a:srgbClr val="4BB5D9"/>
                </a:solidFill>
                <a:latin typeface="Roboto Condensed"/>
                <a:ea typeface="Roboto Condensed"/>
                <a:cs typeface="Roboto Condensed"/>
                <a:sym typeface="Roboto Condensed"/>
              </a:defRPr>
            </a:lvl1pPr>
            <a:lvl2pPr lvl="1" algn="r" rtl="0">
              <a:buNone/>
              <a:defRPr sz="1300">
                <a:solidFill>
                  <a:srgbClr val="4BB5D9"/>
                </a:solidFill>
                <a:latin typeface="Roboto Condensed"/>
                <a:ea typeface="Roboto Condensed"/>
                <a:cs typeface="Roboto Condensed"/>
                <a:sym typeface="Roboto Condensed"/>
              </a:defRPr>
            </a:lvl2pPr>
            <a:lvl3pPr lvl="2" algn="r" rtl="0">
              <a:buNone/>
              <a:defRPr sz="1300">
                <a:solidFill>
                  <a:srgbClr val="4BB5D9"/>
                </a:solidFill>
                <a:latin typeface="Roboto Condensed"/>
                <a:ea typeface="Roboto Condensed"/>
                <a:cs typeface="Roboto Condensed"/>
                <a:sym typeface="Roboto Condensed"/>
              </a:defRPr>
            </a:lvl3pPr>
            <a:lvl4pPr lvl="3" algn="r" rtl="0">
              <a:buNone/>
              <a:defRPr sz="1300">
                <a:solidFill>
                  <a:srgbClr val="4BB5D9"/>
                </a:solidFill>
                <a:latin typeface="Roboto Condensed"/>
                <a:ea typeface="Roboto Condensed"/>
                <a:cs typeface="Roboto Condensed"/>
                <a:sym typeface="Roboto Condensed"/>
              </a:defRPr>
            </a:lvl4pPr>
            <a:lvl5pPr lvl="4" algn="r" rtl="0">
              <a:buNone/>
              <a:defRPr sz="1300">
                <a:solidFill>
                  <a:srgbClr val="4BB5D9"/>
                </a:solidFill>
                <a:latin typeface="Roboto Condensed"/>
                <a:ea typeface="Roboto Condensed"/>
                <a:cs typeface="Roboto Condensed"/>
                <a:sym typeface="Roboto Condensed"/>
              </a:defRPr>
            </a:lvl5pPr>
            <a:lvl6pPr lvl="5" algn="r" rtl="0">
              <a:buNone/>
              <a:defRPr sz="1300">
                <a:solidFill>
                  <a:srgbClr val="4BB5D9"/>
                </a:solidFill>
                <a:latin typeface="Roboto Condensed"/>
                <a:ea typeface="Roboto Condensed"/>
                <a:cs typeface="Roboto Condensed"/>
                <a:sym typeface="Roboto Condensed"/>
              </a:defRPr>
            </a:lvl6pPr>
            <a:lvl7pPr lvl="6" algn="r" rtl="0">
              <a:buNone/>
              <a:defRPr sz="1300">
                <a:solidFill>
                  <a:srgbClr val="4BB5D9"/>
                </a:solidFill>
                <a:latin typeface="Roboto Condensed"/>
                <a:ea typeface="Roboto Condensed"/>
                <a:cs typeface="Roboto Condensed"/>
                <a:sym typeface="Roboto Condensed"/>
              </a:defRPr>
            </a:lvl7pPr>
            <a:lvl8pPr lvl="7" algn="r" rtl="0">
              <a:buNone/>
              <a:defRPr sz="1300">
                <a:solidFill>
                  <a:srgbClr val="4BB5D9"/>
                </a:solidFill>
                <a:latin typeface="Roboto Condensed"/>
                <a:ea typeface="Roboto Condensed"/>
                <a:cs typeface="Roboto Condensed"/>
                <a:sym typeface="Roboto Condensed"/>
              </a:defRPr>
            </a:lvl8pPr>
            <a:lvl9pPr lvl="8" algn="r" rtl="0">
              <a:buNone/>
              <a:defRPr sz="1300">
                <a:solidFill>
                  <a:srgbClr val="4BB5D9"/>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pic>
        <p:nvPicPr>
          <p:cNvPr id="24" name="Google Shape;24;p3"/>
          <p:cNvPicPr preferRelativeResize="0"/>
          <p:nvPr/>
        </p:nvPicPr>
        <p:blipFill>
          <a:blip r:embed="rId2">
            <a:alphaModFix/>
          </a:blip>
          <a:stretch>
            <a:fillRect/>
          </a:stretch>
        </p:blipFill>
        <p:spPr>
          <a:xfrm>
            <a:off x="8050100" y="4206325"/>
            <a:ext cx="1055375" cy="9371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
        <p:cNvGrpSpPr/>
        <p:nvPr/>
      </p:nvGrpSpPr>
      <p:grpSpPr>
        <a:xfrm>
          <a:off x="0" y="0"/>
          <a:ext cx="0" cy="0"/>
          <a:chOff x="0" y="0"/>
          <a:chExt cx="0" cy="0"/>
        </a:xfrm>
      </p:grpSpPr>
      <p:grpSp>
        <p:nvGrpSpPr>
          <p:cNvPr id="26" name="Google Shape;26;p4"/>
          <p:cNvGrpSpPr/>
          <p:nvPr/>
        </p:nvGrpSpPr>
        <p:grpSpPr>
          <a:xfrm>
            <a:off x="6172200" y="2656118"/>
            <a:ext cx="2971754" cy="2886151"/>
            <a:chOff x="6172200" y="2656118"/>
            <a:chExt cx="2971754" cy="2886151"/>
          </a:xfrm>
        </p:grpSpPr>
        <p:sp>
          <p:nvSpPr>
            <p:cNvPr id="27" name="Google Shape;27;p4"/>
            <p:cNvSpPr/>
            <p:nvPr/>
          </p:nvSpPr>
          <p:spPr>
            <a:xfrm rot="9208626" flipH="1">
              <a:off x="6704904" y="4110434"/>
              <a:ext cx="484232" cy="1204006"/>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p:nvPr/>
          </p:nvSpPr>
          <p:spPr>
            <a:xfrm rot="9208633" flipH="1">
              <a:off x="7804300" y="3279013"/>
              <a:ext cx="877624" cy="2182136"/>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rot="9208606" flipH="1">
              <a:off x="7481789" y="4276913"/>
              <a:ext cx="408796" cy="1016449"/>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p:nvPr/>
          </p:nvSpPr>
          <p:spPr>
            <a:xfrm rot="9208678" flipH="1">
              <a:off x="6287617" y="4657701"/>
              <a:ext cx="229660" cy="571018"/>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a:off x="8289303" y="2656118"/>
              <a:ext cx="854651" cy="1929080"/>
            </a:xfrm>
            <a:custGeom>
              <a:avLst/>
              <a:gdLst/>
              <a:ahLst/>
              <a:cxnLst/>
              <a:rect l="l" t="t" r="r" b="b"/>
              <a:pathLst>
                <a:path w="37596" h="84860" extrusionOk="0">
                  <a:moveTo>
                    <a:pt x="19066" y="0"/>
                  </a:moveTo>
                  <a:lnTo>
                    <a:pt x="0" y="9130"/>
                  </a:lnTo>
                  <a:lnTo>
                    <a:pt x="37596" y="84860"/>
                  </a:lnTo>
                  <a:lnTo>
                    <a:pt x="37596" y="37328"/>
                  </a:lnTo>
                  <a:close/>
                </a:path>
              </a:pathLst>
            </a:custGeom>
            <a:solidFill>
              <a:srgbClr val="3796BF"/>
            </a:solidFill>
            <a:ln>
              <a:noFill/>
            </a:ln>
          </p:spPr>
        </p:sp>
      </p:grpSp>
      <p:grpSp>
        <p:nvGrpSpPr>
          <p:cNvPr id="32" name="Google Shape;32;p4"/>
          <p:cNvGrpSpPr/>
          <p:nvPr/>
        </p:nvGrpSpPr>
        <p:grpSpPr>
          <a:xfrm>
            <a:off x="-32" y="-228027"/>
            <a:ext cx="2163561" cy="1347300"/>
            <a:chOff x="-32" y="-215963"/>
            <a:chExt cx="2163561" cy="1347300"/>
          </a:xfrm>
        </p:grpSpPr>
        <p:sp>
          <p:nvSpPr>
            <p:cNvPr id="33" name="Google Shape;33;p4"/>
            <p:cNvSpPr/>
            <p:nvPr/>
          </p:nvSpPr>
          <p:spPr>
            <a:xfrm rot="-1591408" flipH="1">
              <a:off x="1362169" y="-63166"/>
              <a:ext cx="205103" cy="509980"/>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rot="-1591339" flipH="1">
              <a:off x="892401" y="-169347"/>
              <a:ext cx="504374" cy="1254067"/>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rot="-1591322" flipH="1">
              <a:off x="1818452" y="-76292"/>
              <a:ext cx="229660" cy="571018"/>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rot="10800000">
              <a:off x="-32" y="70725"/>
              <a:ext cx="380284" cy="858147"/>
            </a:xfrm>
            <a:custGeom>
              <a:avLst/>
              <a:gdLst/>
              <a:ahLst/>
              <a:cxnLst/>
              <a:rect l="l" t="t" r="r" b="b"/>
              <a:pathLst>
                <a:path w="37596" h="84860" extrusionOk="0">
                  <a:moveTo>
                    <a:pt x="19066" y="0"/>
                  </a:moveTo>
                  <a:lnTo>
                    <a:pt x="0" y="9130"/>
                  </a:lnTo>
                  <a:lnTo>
                    <a:pt x="37596" y="84860"/>
                  </a:lnTo>
                  <a:lnTo>
                    <a:pt x="37596" y="37328"/>
                  </a:lnTo>
                  <a:close/>
                </a:path>
              </a:pathLst>
            </a:custGeom>
            <a:solidFill>
              <a:srgbClr val="4BB5D9"/>
            </a:solidFill>
            <a:ln>
              <a:noFill/>
            </a:ln>
          </p:spPr>
        </p:sp>
      </p:grpSp>
      <p:sp>
        <p:nvSpPr>
          <p:cNvPr id="38" name="Google Shape;38;p4"/>
          <p:cNvSpPr txBox="1">
            <a:spLocks noGrp="1"/>
          </p:cNvSpPr>
          <p:nvPr>
            <p:ph type="title"/>
          </p:nvPr>
        </p:nvSpPr>
        <p:spPr>
          <a:xfrm>
            <a:off x="1031425" y="1149725"/>
            <a:ext cx="5760300" cy="680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9" name="Google Shape;39;p4"/>
          <p:cNvSpPr txBox="1">
            <a:spLocks noGrp="1"/>
          </p:cNvSpPr>
          <p:nvPr>
            <p:ph type="body" idx="1"/>
          </p:nvPr>
        </p:nvSpPr>
        <p:spPr>
          <a:xfrm>
            <a:off x="1031425" y="1777125"/>
            <a:ext cx="5760300" cy="25212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a:lvl4pPr>
            <a:lvl5pPr marL="2286000" lvl="4" indent="-355600">
              <a:spcBef>
                <a:spcPts val="0"/>
              </a:spcBef>
              <a:spcAft>
                <a:spcPts val="0"/>
              </a:spcAft>
              <a:buSzPts val="2000"/>
              <a:buChar char="⋄"/>
              <a:defRPr/>
            </a:lvl5pPr>
            <a:lvl6pPr marL="2743200" lvl="5" indent="-355600">
              <a:spcBef>
                <a:spcPts val="0"/>
              </a:spcBef>
              <a:spcAft>
                <a:spcPts val="0"/>
              </a:spcAft>
              <a:buSzPts val="2000"/>
              <a:buChar char="⋄"/>
              <a:defRPr/>
            </a:lvl6pPr>
            <a:lvl7pPr marL="3200400" lvl="6" indent="-355600">
              <a:spcBef>
                <a:spcPts val="0"/>
              </a:spcBef>
              <a:spcAft>
                <a:spcPts val="0"/>
              </a:spcAft>
              <a:buSzPts val="2000"/>
              <a:buChar char="●"/>
              <a:defRPr/>
            </a:lvl7pPr>
            <a:lvl8pPr marL="3657600" lvl="7" indent="-355600">
              <a:spcBef>
                <a:spcPts val="0"/>
              </a:spcBef>
              <a:spcAft>
                <a:spcPts val="0"/>
              </a:spcAft>
              <a:buSzPts val="2000"/>
              <a:buChar char="○"/>
              <a:defRPr/>
            </a:lvl8pPr>
            <a:lvl9pPr marL="4114800" lvl="8" indent="-355600">
              <a:spcBef>
                <a:spcPts val="0"/>
              </a:spcBef>
              <a:spcAft>
                <a:spcPts val="0"/>
              </a:spcAft>
              <a:buSzPts val="2000"/>
              <a:buChar char="■"/>
              <a:defRPr/>
            </a:lvl9pPr>
          </a:lstStyle>
          <a:p>
            <a:endParaRPr/>
          </a:p>
        </p:txBody>
      </p:sp>
      <p:sp>
        <p:nvSpPr>
          <p:cNvPr id="40" name="Google Shape;40;p4"/>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1"/>
        <p:cNvGrpSpPr/>
        <p:nvPr/>
      </p:nvGrpSpPr>
      <p:grpSpPr>
        <a:xfrm>
          <a:off x="0" y="0"/>
          <a:ext cx="0" cy="0"/>
          <a:chOff x="0" y="0"/>
          <a:chExt cx="0" cy="0"/>
        </a:xfrm>
      </p:grpSpPr>
      <p:grpSp>
        <p:nvGrpSpPr>
          <p:cNvPr id="42" name="Google Shape;42;p5"/>
          <p:cNvGrpSpPr/>
          <p:nvPr/>
        </p:nvGrpSpPr>
        <p:grpSpPr>
          <a:xfrm>
            <a:off x="6172200" y="2656118"/>
            <a:ext cx="2971754" cy="2886151"/>
            <a:chOff x="6172200" y="2656118"/>
            <a:chExt cx="2971754" cy="2886151"/>
          </a:xfrm>
        </p:grpSpPr>
        <p:sp>
          <p:nvSpPr>
            <p:cNvPr id="43" name="Google Shape;43;p5"/>
            <p:cNvSpPr/>
            <p:nvPr/>
          </p:nvSpPr>
          <p:spPr>
            <a:xfrm rot="9208626" flipH="1">
              <a:off x="6704904" y="4110434"/>
              <a:ext cx="484232" cy="1204006"/>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5"/>
            <p:cNvSpPr/>
            <p:nvPr/>
          </p:nvSpPr>
          <p:spPr>
            <a:xfrm rot="9208633" flipH="1">
              <a:off x="7804300" y="3279013"/>
              <a:ext cx="877624" cy="2182136"/>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5"/>
            <p:cNvSpPr/>
            <p:nvPr/>
          </p:nvSpPr>
          <p:spPr>
            <a:xfrm rot="9208606" flipH="1">
              <a:off x="7481789" y="4276913"/>
              <a:ext cx="408796" cy="1016449"/>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5"/>
            <p:cNvSpPr/>
            <p:nvPr/>
          </p:nvSpPr>
          <p:spPr>
            <a:xfrm rot="9208678" flipH="1">
              <a:off x="6287617" y="4657701"/>
              <a:ext cx="229660" cy="571018"/>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a:off x="8289303" y="2656118"/>
              <a:ext cx="854651" cy="1929080"/>
            </a:xfrm>
            <a:custGeom>
              <a:avLst/>
              <a:gdLst/>
              <a:ahLst/>
              <a:cxnLst/>
              <a:rect l="l" t="t" r="r" b="b"/>
              <a:pathLst>
                <a:path w="37596" h="84860" extrusionOk="0">
                  <a:moveTo>
                    <a:pt x="19066" y="0"/>
                  </a:moveTo>
                  <a:lnTo>
                    <a:pt x="0" y="9130"/>
                  </a:lnTo>
                  <a:lnTo>
                    <a:pt x="37596" y="84860"/>
                  </a:lnTo>
                  <a:lnTo>
                    <a:pt x="37596" y="37328"/>
                  </a:lnTo>
                  <a:close/>
                </a:path>
              </a:pathLst>
            </a:custGeom>
            <a:solidFill>
              <a:srgbClr val="3796BF"/>
            </a:solidFill>
            <a:ln>
              <a:noFill/>
            </a:ln>
          </p:spPr>
        </p:sp>
      </p:grpSp>
      <p:grpSp>
        <p:nvGrpSpPr>
          <p:cNvPr id="48" name="Google Shape;48;p5"/>
          <p:cNvGrpSpPr/>
          <p:nvPr/>
        </p:nvGrpSpPr>
        <p:grpSpPr>
          <a:xfrm>
            <a:off x="-32" y="-228027"/>
            <a:ext cx="2163561" cy="1347300"/>
            <a:chOff x="-32" y="-215963"/>
            <a:chExt cx="2163561" cy="1347300"/>
          </a:xfrm>
        </p:grpSpPr>
        <p:sp>
          <p:nvSpPr>
            <p:cNvPr id="49" name="Google Shape;49;p5"/>
            <p:cNvSpPr/>
            <p:nvPr/>
          </p:nvSpPr>
          <p:spPr>
            <a:xfrm rot="-1591408" flipH="1">
              <a:off x="1362169" y="-63166"/>
              <a:ext cx="205103" cy="509980"/>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5"/>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rot="-1591339" flipH="1">
              <a:off x="892401" y="-169347"/>
              <a:ext cx="504374" cy="1254067"/>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5"/>
            <p:cNvSpPr/>
            <p:nvPr/>
          </p:nvSpPr>
          <p:spPr>
            <a:xfrm rot="-1591322" flipH="1">
              <a:off x="1818452" y="-76292"/>
              <a:ext cx="229660" cy="571018"/>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rot="10800000">
              <a:off x="-32" y="70725"/>
              <a:ext cx="380284" cy="858147"/>
            </a:xfrm>
            <a:custGeom>
              <a:avLst/>
              <a:gdLst/>
              <a:ahLst/>
              <a:cxnLst/>
              <a:rect l="l" t="t" r="r" b="b"/>
              <a:pathLst>
                <a:path w="37596" h="84860" extrusionOk="0">
                  <a:moveTo>
                    <a:pt x="19066" y="0"/>
                  </a:moveTo>
                  <a:lnTo>
                    <a:pt x="0" y="9130"/>
                  </a:lnTo>
                  <a:lnTo>
                    <a:pt x="37596" y="84860"/>
                  </a:lnTo>
                  <a:lnTo>
                    <a:pt x="37596" y="37328"/>
                  </a:lnTo>
                  <a:close/>
                </a:path>
              </a:pathLst>
            </a:custGeom>
            <a:solidFill>
              <a:srgbClr val="4BB5D9"/>
            </a:solidFill>
            <a:ln>
              <a:noFill/>
            </a:ln>
          </p:spPr>
        </p:sp>
      </p:grpSp>
      <p:sp>
        <p:nvSpPr>
          <p:cNvPr id="54" name="Google Shape;54;p5"/>
          <p:cNvSpPr txBox="1">
            <a:spLocks noGrp="1"/>
          </p:cNvSpPr>
          <p:nvPr>
            <p:ph type="title"/>
          </p:nvPr>
        </p:nvSpPr>
        <p:spPr>
          <a:xfrm>
            <a:off x="1031425" y="1149725"/>
            <a:ext cx="5760300" cy="680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5" name="Google Shape;55;p5"/>
          <p:cNvSpPr txBox="1">
            <a:spLocks noGrp="1"/>
          </p:cNvSpPr>
          <p:nvPr>
            <p:ph type="body" idx="1"/>
          </p:nvPr>
        </p:nvSpPr>
        <p:spPr>
          <a:xfrm>
            <a:off x="1031425" y="1860875"/>
            <a:ext cx="2796000" cy="30648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56" name="Google Shape;56;p5"/>
          <p:cNvSpPr txBox="1">
            <a:spLocks noGrp="1"/>
          </p:cNvSpPr>
          <p:nvPr>
            <p:ph type="body" idx="2"/>
          </p:nvPr>
        </p:nvSpPr>
        <p:spPr>
          <a:xfrm>
            <a:off x="3995772" y="1860875"/>
            <a:ext cx="2796000" cy="30648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57" name="Google Shape;57;p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grpSp>
        <p:nvGrpSpPr>
          <p:cNvPr id="59" name="Google Shape;59;p6"/>
          <p:cNvGrpSpPr/>
          <p:nvPr/>
        </p:nvGrpSpPr>
        <p:grpSpPr>
          <a:xfrm>
            <a:off x="6172200" y="2656118"/>
            <a:ext cx="2971754" cy="2886151"/>
            <a:chOff x="6172200" y="2656118"/>
            <a:chExt cx="2971754" cy="2886151"/>
          </a:xfrm>
        </p:grpSpPr>
        <p:sp>
          <p:nvSpPr>
            <p:cNvPr id="60" name="Google Shape;60;p6"/>
            <p:cNvSpPr/>
            <p:nvPr/>
          </p:nvSpPr>
          <p:spPr>
            <a:xfrm rot="9208626" flipH="1">
              <a:off x="6704904" y="4110434"/>
              <a:ext cx="484232" cy="1204006"/>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6"/>
            <p:cNvSpPr/>
            <p:nvPr/>
          </p:nvSpPr>
          <p:spPr>
            <a:xfrm rot="9208633" flipH="1">
              <a:off x="7804300" y="3279013"/>
              <a:ext cx="877624" cy="2182136"/>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6"/>
            <p:cNvSpPr/>
            <p:nvPr/>
          </p:nvSpPr>
          <p:spPr>
            <a:xfrm rot="9208606" flipH="1">
              <a:off x="7481789" y="4276913"/>
              <a:ext cx="408796" cy="1016449"/>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6"/>
            <p:cNvSpPr/>
            <p:nvPr/>
          </p:nvSpPr>
          <p:spPr>
            <a:xfrm rot="9208678" flipH="1">
              <a:off x="6287617" y="4657701"/>
              <a:ext cx="229660" cy="571018"/>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6"/>
            <p:cNvSpPr/>
            <p:nvPr/>
          </p:nvSpPr>
          <p:spPr>
            <a:xfrm>
              <a:off x="8289303" y="2656118"/>
              <a:ext cx="854651" cy="1929080"/>
            </a:xfrm>
            <a:custGeom>
              <a:avLst/>
              <a:gdLst/>
              <a:ahLst/>
              <a:cxnLst/>
              <a:rect l="l" t="t" r="r" b="b"/>
              <a:pathLst>
                <a:path w="37596" h="84860" extrusionOk="0">
                  <a:moveTo>
                    <a:pt x="19066" y="0"/>
                  </a:moveTo>
                  <a:lnTo>
                    <a:pt x="0" y="9130"/>
                  </a:lnTo>
                  <a:lnTo>
                    <a:pt x="37596" y="84860"/>
                  </a:lnTo>
                  <a:lnTo>
                    <a:pt x="37596" y="37328"/>
                  </a:lnTo>
                  <a:close/>
                </a:path>
              </a:pathLst>
            </a:custGeom>
            <a:solidFill>
              <a:srgbClr val="3796BF"/>
            </a:solidFill>
            <a:ln>
              <a:noFill/>
            </a:ln>
          </p:spPr>
        </p:sp>
      </p:grpSp>
      <p:grpSp>
        <p:nvGrpSpPr>
          <p:cNvPr id="65" name="Google Shape;65;p6"/>
          <p:cNvGrpSpPr/>
          <p:nvPr/>
        </p:nvGrpSpPr>
        <p:grpSpPr>
          <a:xfrm>
            <a:off x="-32" y="-228027"/>
            <a:ext cx="2163561" cy="1347300"/>
            <a:chOff x="-32" y="-215963"/>
            <a:chExt cx="2163561" cy="1347300"/>
          </a:xfrm>
        </p:grpSpPr>
        <p:sp>
          <p:nvSpPr>
            <p:cNvPr id="66" name="Google Shape;66;p6"/>
            <p:cNvSpPr/>
            <p:nvPr/>
          </p:nvSpPr>
          <p:spPr>
            <a:xfrm rot="-1591408" flipH="1">
              <a:off x="1362169" y="-63166"/>
              <a:ext cx="205103" cy="509980"/>
            </a:xfrm>
            <a:prstGeom prst="flowChartManualInput">
              <a:avLst/>
            </a:prstGeom>
            <a:solidFill>
              <a:srgbClr val="3796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rot="-1591371" flipH="1">
              <a:off x="239463" y="-151890"/>
              <a:ext cx="434754" cy="1080980"/>
            </a:xfrm>
            <a:prstGeom prst="flowChartManualInpu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p:nvPr/>
          </p:nvSpPr>
          <p:spPr>
            <a:xfrm rot="-1591339" flipH="1">
              <a:off x="892401" y="-169347"/>
              <a:ext cx="504374" cy="1254067"/>
            </a:xfrm>
            <a:prstGeom prst="flowChartManualInput">
              <a:avLst/>
            </a:prstGeom>
            <a:solidFill>
              <a:srgbClr val="81D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6"/>
            <p:cNvSpPr/>
            <p:nvPr/>
          </p:nvSpPr>
          <p:spPr>
            <a:xfrm rot="-1591322" flipH="1">
              <a:off x="1818452" y="-76292"/>
              <a:ext cx="229660" cy="571018"/>
            </a:xfrm>
            <a:prstGeom prst="flowChartManualInput">
              <a:avLst/>
            </a:prstGeom>
            <a:solidFill>
              <a:srgbClr val="4BB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6"/>
            <p:cNvSpPr/>
            <p:nvPr/>
          </p:nvSpPr>
          <p:spPr>
            <a:xfrm rot="10800000">
              <a:off x="-32" y="70725"/>
              <a:ext cx="380284" cy="858147"/>
            </a:xfrm>
            <a:custGeom>
              <a:avLst/>
              <a:gdLst/>
              <a:ahLst/>
              <a:cxnLst/>
              <a:rect l="l" t="t" r="r" b="b"/>
              <a:pathLst>
                <a:path w="37596" h="84860" extrusionOk="0">
                  <a:moveTo>
                    <a:pt x="19066" y="0"/>
                  </a:moveTo>
                  <a:lnTo>
                    <a:pt x="0" y="9130"/>
                  </a:lnTo>
                  <a:lnTo>
                    <a:pt x="37596" y="84860"/>
                  </a:lnTo>
                  <a:lnTo>
                    <a:pt x="37596" y="37328"/>
                  </a:lnTo>
                  <a:close/>
                </a:path>
              </a:pathLst>
            </a:custGeom>
            <a:solidFill>
              <a:srgbClr val="4BB5D9"/>
            </a:solidFill>
            <a:ln>
              <a:noFill/>
            </a:ln>
          </p:spPr>
        </p:sp>
      </p:grpSp>
      <p:sp>
        <p:nvSpPr>
          <p:cNvPr id="71" name="Google Shape;71;p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ransparent Shapes">
  <p:cSld name="BLANK_1">
    <p:bg>
      <p:bgPr>
        <a:solidFill>
          <a:srgbClr val="3796BF"/>
        </a:solidFill>
        <a:effectLst/>
      </p:bgPr>
    </p:bg>
    <p:spTree>
      <p:nvGrpSpPr>
        <p:cNvPr id="1" name="Shape 72"/>
        <p:cNvGrpSpPr/>
        <p:nvPr/>
      </p:nvGrpSpPr>
      <p:grpSpPr>
        <a:xfrm>
          <a:off x="0" y="0"/>
          <a:ext cx="0" cy="0"/>
          <a:chOff x="0" y="0"/>
          <a:chExt cx="0" cy="0"/>
        </a:xfrm>
      </p:grpSpPr>
      <p:grpSp>
        <p:nvGrpSpPr>
          <p:cNvPr id="73" name="Google Shape;73;p7"/>
          <p:cNvGrpSpPr/>
          <p:nvPr/>
        </p:nvGrpSpPr>
        <p:grpSpPr>
          <a:xfrm>
            <a:off x="6172200" y="2656118"/>
            <a:ext cx="2971754" cy="2886151"/>
            <a:chOff x="6172200" y="2656118"/>
            <a:chExt cx="2971754" cy="2886151"/>
          </a:xfrm>
        </p:grpSpPr>
        <p:sp>
          <p:nvSpPr>
            <p:cNvPr id="74" name="Google Shape;74;p7"/>
            <p:cNvSpPr/>
            <p:nvPr/>
          </p:nvSpPr>
          <p:spPr>
            <a:xfrm rot="9208626" flipH="1">
              <a:off x="6704904" y="4110434"/>
              <a:ext cx="484232" cy="1204006"/>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7"/>
            <p:cNvSpPr/>
            <p:nvPr/>
          </p:nvSpPr>
          <p:spPr>
            <a:xfrm rot="9208633" flipH="1">
              <a:off x="7804300" y="3279013"/>
              <a:ext cx="877624" cy="2182136"/>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7"/>
            <p:cNvSpPr/>
            <p:nvPr/>
          </p:nvSpPr>
          <p:spPr>
            <a:xfrm rot="9208606" flipH="1">
              <a:off x="7481789" y="4276913"/>
              <a:ext cx="408796" cy="1016449"/>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7"/>
            <p:cNvSpPr/>
            <p:nvPr/>
          </p:nvSpPr>
          <p:spPr>
            <a:xfrm rot="9208678" flipH="1">
              <a:off x="6287617" y="4657701"/>
              <a:ext cx="229660" cy="571018"/>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7"/>
            <p:cNvSpPr/>
            <p:nvPr/>
          </p:nvSpPr>
          <p:spPr>
            <a:xfrm>
              <a:off x="8289303" y="2656118"/>
              <a:ext cx="854651" cy="1929080"/>
            </a:xfrm>
            <a:custGeom>
              <a:avLst/>
              <a:gdLst/>
              <a:ahLst/>
              <a:cxnLst/>
              <a:rect l="l" t="t" r="r" b="b"/>
              <a:pathLst>
                <a:path w="37596" h="84860" extrusionOk="0">
                  <a:moveTo>
                    <a:pt x="19066" y="0"/>
                  </a:moveTo>
                  <a:lnTo>
                    <a:pt x="0" y="9130"/>
                  </a:lnTo>
                  <a:lnTo>
                    <a:pt x="37596" y="84860"/>
                  </a:lnTo>
                  <a:lnTo>
                    <a:pt x="37596" y="37328"/>
                  </a:lnTo>
                  <a:close/>
                </a:path>
              </a:pathLst>
            </a:custGeom>
            <a:solidFill>
              <a:srgbClr val="FFFFFF">
                <a:alpha val="33460"/>
              </a:srgbClr>
            </a:solidFill>
            <a:ln>
              <a:noFill/>
            </a:ln>
          </p:spPr>
        </p:sp>
      </p:grpSp>
      <p:grpSp>
        <p:nvGrpSpPr>
          <p:cNvPr id="79" name="Google Shape;79;p7"/>
          <p:cNvGrpSpPr/>
          <p:nvPr/>
        </p:nvGrpSpPr>
        <p:grpSpPr>
          <a:xfrm>
            <a:off x="-32" y="-228027"/>
            <a:ext cx="2163561" cy="1347300"/>
            <a:chOff x="-32" y="-215963"/>
            <a:chExt cx="2163561" cy="1347300"/>
          </a:xfrm>
        </p:grpSpPr>
        <p:sp>
          <p:nvSpPr>
            <p:cNvPr id="80" name="Google Shape;80;p7"/>
            <p:cNvSpPr/>
            <p:nvPr/>
          </p:nvSpPr>
          <p:spPr>
            <a:xfrm rot="-1591408" flipH="1">
              <a:off x="1362169" y="-63166"/>
              <a:ext cx="205103" cy="509980"/>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7"/>
            <p:cNvSpPr/>
            <p:nvPr/>
          </p:nvSpPr>
          <p:spPr>
            <a:xfrm rot="-1591371" flipH="1">
              <a:off x="239463" y="-151890"/>
              <a:ext cx="434754" cy="1080980"/>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7"/>
            <p:cNvSpPr/>
            <p:nvPr/>
          </p:nvSpPr>
          <p:spPr>
            <a:xfrm rot="-1591339" flipH="1">
              <a:off x="892401" y="-169347"/>
              <a:ext cx="504374" cy="1254067"/>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7"/>
            <p:cNvSpPr/>
            <p:nvPr/>
          </p:nvSpPr>
          <p:spPr>
            <a:xfrm rot="-1591322" flipH="1">
              <a:off x="1818452" y="-76292"/>
              <a:ext cx="229660" cy="571018"/>
            </a:xfrm>
            <a:prstGeom prst="flowChartManualInput">
              <a:avLst/>
            </a:prstGeom>
            <a:solidFill>
              <a:srgbClr val="FFFFFF">
                <a:alpha val="3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7"/>
            <p:cNvSpPr/>
            <p:nvPr/>
          </p:nvSpPr>
          <p:spPr>
            <a:xfrm rot="10800000">
              <a:off x="-32" y="70725"/>
              <a:ext cx="380284" cy="858147"/>
            </a:xfrm>
            <a:custGeom>
              <a:avLst/>
              <a:gdLst/>
              <a:ahLst/>
              <a:cxnLst/>
              <a:rect l="l" t="t" r="r" b="b"/>
              <a:pathLst>
                <a:path w="37596" h="84860" extrusionOk="0">
                  <a:moveTo>
                    <a:pt x="19066" y="0"/>
                  </a:moveTo>
                  <a:lnTo>
                    <a:pt x="0" y="9130"/>
                  </a:lnTo>
                  <a:lnTo>
                    <a:pt x="37596" y="84860"/>
                  </a:lnTo>
                  <a:lnTo>
                    <a:pt x="37596" y="37328"/>
                  </a:lnTo>
                  <a:close/>
                </a:path>
              </a:pathLst>
            </a:custGeom>
            <a:solidFill>
              <a:srgbClr val="FFFFFF">
                <a:alpha val="33460"/>
              </a:srgbClr>
            </a:solidFill>
            <a:ln>
              <a:noFill/>
            </a:ln>
          </p:spPr>
        </p:sp>
      </p:grpSp>
      <p:sp>
        <p:nvSpPr>
          <p:cNvPr id="85" name="Google Shape;85;p7"/>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1425" y="1149725"/>
            <a:ext cx="5760300" cy="680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1pPr>
            <a:lvl2pPr lvl="1">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2pPr>
            <a:lvl3pPr lvl="2">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3pPr>
            <a:lvl4pPr lvl="3">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4pPr>
            <a:lvl5pPr lvl="4">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5pPr>
            <a:lvl6pPr lvl="5">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6pPr>
            <a:lvl7pPr lvl="6">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7pPr>
            <a:lvl8pPr lvl="7">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8pPr>
            <a:lvl9pPr lvl="8">
              <a:spcBef>
                <a:spcPts val="0"/>
              </a:spcBef>
              <a:spcAft>
                <a:spcPts val="0"/>
              </a:spcAft>
              <a:buClr>
                <a:srgbClr val="3796BF"/>
              </a:buClr>
              <a:buSzPts val="3000"/>
              <a:buFont typeface="Oswald"/>
              <a:buNone/>
              <a:defRPr sz="3000" b="1">
                <a:solidFill>
                  <a:srgbClr val="3796BF"/>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1031425" y="1777125"/>
            <a:ext cx="5760300" cy="25212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rgbClr val="4BB5D9"/>
              </a:buClr>
              <a:buSzPts val="2000"/>
              <a:buFont typeface="Roboto Condensed"/>
              <a:buChar char="»"/>
              <a:defRPr sz="2000">
                <a:solidFill>
                  <a:srgbClr val="607896"/>
                </a:solidFill>
                <a:latin typeface="Roboto Condensed"/>
                <a:ea typeface="Roboto Condensed"/>
                <a:cs typeface="Roboto Condensed"/>
                <a:sym typeface="Roboto Condensed"/>
              </a:defRPr>
            </a:lvl1pPr>
            <a:lvl2pPr marL="914400" lvl="1" indent="-355600">
              <a:spcBef>
                <a:spcPts val="0"/>
              </a:spcBef>
              <a:spcAft>
                <a:spcPts val="0"/>
              </a:spcAft>
              <a:buClr>
                <a:srgbClr val="4BB5D9"/>
              </a:buClr>
              <a:buSzPts val="2000"/>
              <a:buFont typeface="Roboto Condensed"/>
              <a:buChar char="⋄"/>
              <a:defRPr sz="2000">
                <a:solidFill>
                  <a:srgbClr val="607896"/>
                </a:solidFill>
                <a:latin typeface="Roboto Condensed"/>
                <a:ea typeface="Roboto Condensed"/>
                <a:cs typeface="Roboto Condensed"/>
                <a:sym typeface="Roboto Condensed"/>
              </a:defRPr>
            </a:lvl2pPr>
            <a:lvl3pPr marL="1371600" lvl="2"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3pPr>
            <a:lvl4pPr marL="1828800" lvl="3"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4pPr>
            <a:lvl5pPr marL="2286000" lvl="4"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5pPr>
            <a:lvl6pPr marL="2743200" lvl="5"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6pPr>
            <a:lvl7pPr marL="3200400" lvl="6"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7pPr>
            <a:lvl8pPr marL="3657600" lvl="7"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8pPr>
            <a:lvl9pPr marL="4114800" lvl="8" indent="-35560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9pPr>
          </a:lstStyle>
          <a:p>
            <a:endParaRPr/>
          </a:p>
        </p:txBody>
      </p:sp>
      <p:sp>
        <p:nvSpPr>
          <p:cNvPr id="8" name="Google Shape;8;p1"/>
          <p:cNvSpPr txBox="1">
            <a:spLocks noGrp="1"/>
          </p:cNvSpPr>
          <p:nvPr>
            <p:ph type="sldNum" idx="12"/>
          </p:nvPr>
        </p:nvSpPr>
        <p:spPr>
          <a:xfrm>
            <a:off x="8556784" y="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rgbClr val="4BB5D9"/>
                </a:solidFill>
                <a:latin typeface="Roboto Condensed"/>
                <a:ea typeface="Roboto Condensed"/>
                <a:cs typeface="Roboto Condensed"/>
                <a:sym typeface="Roboto Condensed"/>
              </a:defRPr>
            </a:lvl1pPr>
            <a:lvl2pPr lvl="1" algn="r">
              <a:buNone/>
              <a:defRPr sz="1300">
                <a:solidFill>
                  <a:srgbClr val="4BB5D9"/>
                </a:solidFill>
                <a:latin typeface="Roboto Condensed"/>
                <a:ea typeface="Roboto Condensed"/>
                <a:cs typeface="Roboto Condensed"/>
                <a:sym typeface="Roboto Condensed"/>
              </a:defRPr>
            </a:lvl2pPr>
            <a:lvl3pPr lvl="2" algn="r">
              <a:buNone/>
              <a:defRPr sz="1300">
                <a:solidFill>
                  <a:srgbClr val="4BB5D9"/>
                </a:solidFill>
                <a:latin typeface="Roboto Condensed"/>
                <a:ea typeface="Roboto Condensed"/>
                <a:cs typeface="Roboto Condensed"/>
                <a:sym typeface="Roboto Condensed"/>
              </a:defRPr>
            </a:lvl3pPr>
            <a:lvl4pPr lvl="3" algn="r">
              <a:buNone/>
              <a:defRPr sz="1300">
                <a:solidFill>
                  <a:srgbClr val="4BB5D9"/>
                </a:solidFill>
                <a:latin typeface="Roboto Condensed"/>
                <a:ea typeface="Roboto Condensed"/>
                <a:cs typeface="Roboto Condensed"/>
                <a:sym typeface="Roboto Condensed"/>
              </a:defRPr>
            </a:lvl4pPr>
            <a:lvl5pPr lvl="4" algn="r">
              <a:buNone/>
              <a:defRPr sz="1300">
                <a:solidFill>
                  <a:srgbClr val="4BB5D9"/>
                </a:solidFill>
                <a:latin typeface="Roboto Condensed"/>
                <a:ea typeface="Roboto Condensed"/>
                <a:cs typeface="Roboto Condensed"/>
                <a:sym typeface="Roboto Condensed"/>
              </a:defRPr>
            </a:lvl5pPr>
            <a:lvl6pPr lvl="5" algn="r">
              <a:buNone/>
              <a:defRPr sz="1300">
                <a:solidFill>
                  <a:srgbClr val="4BB5D9"/>
                </a:solidFill>
                <a:latin typeface="Roboto Condensed"/>
                <a:ea typeface="Roboto Condensed"/>
                <a:cs typeface="Roboto Condensed"/>
                <a:sym typeface="Roboto Condensed"/>
              </a:defRPr>
            </a:lvl6pPr>
            <a:lvl7pPr lvl="6" algn="r">
              <a:buNone/>
              <a:defRPr sz="1300">
                <a:solidFill>
                  <a:srgbClr val="4BB5D9"/>
                </a:solidFill>
                <a:latin typeface="Roboto Condensed"/>
                <a:ea typeface="Roboto Condensed"/>
                <a:cs typeface="Roboto Condensed"/>
                <a:sym typeface="Roboto Condensed"/>
              </a:defRPr>
            </a:lvl7pPr>
            <a:lvl8pPr lvl="7" algn="r">
              <a:buNone/>
              <a:defRPr sz="1300">
                <a:solidFill>
                  <a:srgbClr val="4BB5D9"/>
                </a:solidFill>
                <a:latin typeface="Roboto Condensed"/>
                <a:ea typeface="Roboto Condensed"/>
                <a:cs typeface="Roboto Condensed"/>
                <a:sym typeface="Roboto Condensed"/>
              </a:defRPr>
            </a:lvl8pPr>
            <a:lvl9pPr lvl="8" algn="r">
              <a:buNone/>
              <a:defRPr sz="1300">
                <a:solidFill>
                  <a:srgbClr val="4BB5D9"/>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89"/>
        <p:cNvGrpSpPr/>
        <p:nvPr/>
      </p:nvGrpSpPr>
      <p:grpSpPr>
        <a:xfrm>
          <a:off x="0" y="0"/>
          <a:ext cx="0" cy="0"/>
          <a:chOff x="0" y="0"/>
          <a:chExt cx="0" cy="0"/>
        </a:xfrm>
      </p:grpSpPr>
      <p:sp>
        <p:nvSpPr>
          <p:cNvPr id="90" name="Google Shape;90;p8"/>
          <p:cNvSpPr txBox="1">
            <a:spLocks noGrp="1"/>
          </p:cNvSpPr>
          <p:nvPr>
            <p:ph type="ctrTitle"/>
          </p:nvPr>
        </p:nvSpPr>
        <p:spPr>
          <a:xfrm>
            <a:off x="685800" y="1595900"/>
            <a:ext cx="7665300" cy="2165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4BB5D9"/>
                </a:solidFill>
              </a:rPr>
              <a:t>Assemblée Générale SOFHYT</a:t>
            </a:r>
            <a:endParaRPr>
              <a:solidFill>
                <a:srgbClr val="4BB5D9"/>
              </a:solidFill>
            </a:endParaRPr>
          </a:p>
          <a:p>
            <a:pPr marL="0" lvl="0" indent="0" algn="l" rtl="0">
              <a:spcBef>
                <a:spcPts val="0"/>
              </a:spcBef>
              <a:spcAft>
                <a:spcPts val="0"/>
              </a:spcAft>
              <a:buNone/>
            </a:pPr>
            <a:r>
              <a:rPr lang="en" sz="2000">
                <a:solidFill>
                  <a:srgbClr val="4BB5D9"/>
                </a:solidFill>
              </a:rPr>
              <a:t> </a:t>
            </a:r>
            <a:endParaRPr sz="2000">
              <a:solidFill>
                <a:srgbClr val="4BB5D9"/>
              </a:solidFill>
            </a:endParaRPr>
          </a:p>
          <a:p>
            <a:pPr marL="0" lvl="0" indent="0" algn="l" rtl="0">
              <a:spcBef>
                <a:spcPts val="0"/>
              </a:spcBef>
              <a:spcAft>
                <a:spcPts val="0"/>
              </a:spcAft>
              <a:buNone/>
            </a:pPr>
            <a:r>
              <a:rPr lang="en" sz="3600">
                <a:solidFill>
                  <a:srgbClr val="4BB5D9"/>
                </a:solidFill>
              </a:rPr>
              <a:t>02 Octobre 2020</a:t>
            </a:r>
            <a:endParaRPr sz="3600">
              <a:solidFill>
                <a:srgbClr val="4BB5D9"/>
              </a:solidFill>
            </a:endParaRPr>
          </a:p>
        </p:txBody>
      </p:sp>
      <p:sp>
        <p:nvSpPr>
          <p:cNvPr id="91" name="Google Shape;91;p8"/>
          <p:cNvSpPr txBox="1"/>
          <p:nvPr/>
        </p:nvSpPr>
        <p:spPr>
          <a:xfrm>
            <a:off x="4778275" y="4068000"/>
            <a:ext cx="3000000" cy="1075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600"/>
              </a:spcBef>
              <a:spcAft>
                <a:spcPts val="0"/>
              </a:spcAft>
              <a:buNone/>
            </a:pPr>
            <a:r>
              <a:rPr lang="en" sz="2400">
                <a:solidFill>
                  <a:srgbClr val="3796BF"/>
                </a:solidFill>
                <a:latin typeface="Oswald"/>
                <a:ea typeface="Oswald"/>
                <a:cs typeface="Oswald"/>
                <a:sym typeface="Oswald"/>
              </a:rPr>
              <a:t>Visioconférénce</a:t>
            </a:r>
            <a:endParaRPr sz="2400">
              <a:solidFill>
                <a:srgbClr val="3796BF"/>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9"/>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97" name="Google Shape;97;p9"/>
          <p:cNvSpPr txBox="1">
            <a:spLocks noGrp="1"/>
          </p:cNvSpPr>
          <p:nvPr>
            <p:ph type="title" idx="4294967295"/>
          </p:nvPr>
        </p:nvSpPr>
        <p:spPr>
          <a:xfrm>
            <a:off x="2878155" y="393601"/>
            <a:ext cx="3066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ORDRE DU JOUR</a:t>
            </a:r>
            <a:endParaRPr dirty="0"/>
          </a:p>
        </p:txBody>
      </p:sp>
      <p:sp>
        <p:nvSpPr>
          <p:cNvPr id="98" name="Google Shape;98;p9"/>
          <p:cNvSpPr txBox="1">
            <a:spLocks noGrp="1"/>
          </p:cNvSpPr>
          <p:nvPr>
            <p:ph type="body" idx="1"/>
          </p:nvPr>
        </p:nvSpPr>
        <p:spPr>
          <a:xfrm>
            <a:off x="1412425" y="1656900"/>
            <a:ext cx="5760300" cy="3354300"/>
          </a:xfrm>
          <a:prstGeom prst="rect">
            <a:avLst/>
          </a:prstGeom>
        </p:spPr>
        <p:txBody>
          <a:bodyPr spcFirstLastPara="1" wrap="square" lIns="91425" tIns="91425" rIns="91425" bIns="91425" anchor="ctr" anchorCtr="0">
            <a:noAutofit/>
          </a:bodyPr>
          <a:lstStyle/>
          <a:p>
            <a:pPr marL="0" lvl="0" indent="0" algn="ctr" rtl="0">
              <a:spcBef>
                <a:spcPts val="600"/>
              </a:spcBef>
              <a:spcAft>
                <a:spcPts val="0"/>
              </a:spcAft>
              <a:buNone/>
            </a:pPr>
            <a:r>
              <a:rPr lang="en" dirty="0"/>
              <a:t>Rapport moral de la Présidente - vote</a:t>
            </a:r>
            <a:endParaRPr dirty="0"/>
          </a:p>
          <a:p>
            <a:pPr marL="0" lvl="0" indent="0" algn="ctr" rtl="0">
              <a:spcBef>
                <a:spcPts val="600"/>
              </a:spcBef>
              <a:spcAft>
                <a:spcPts val="0"/>
              </a:spcAft>
              <a:buNone/>
            </a:pPr>
            <a:r>
              <a:rPr lang="en" dirty="0"/>
              <a:t>Rapport financier du Trésorier - vote</a:t>
            </a:r>
            <a:endParaRPr dirty="0"/>
          </a:p>
          <a:p>
            <a:pPr marL="0" lvl="0" indent="0" algn="ctr" rtl="0">
              <a:spcBef>
                <a:spcPts val="600"/>
              </a:spcBef>
              <a:spcAft>
                <a:spcPts val="0"/>
              </a:spcAft>
              <a:buNone/>
            </a:pPr>
            <a:r>
              <a:rPr lang="en" dirty="0"/>
              <a:t>Bilan des activités 2019</a:t>
            </a:r>
            <a:endParaRPr dirty="0"/>
          </a:p>
          <a:p>
            <a:pPr marL="0" lvl="0" indent="0" algn="ctr" rtl="0">
              <a:spcBef>
                <a:spcPts val="600"/>
              </a:spcBef>
              <a:spcAft>
                <a:spcPts val="0"/>
              </a:spcAft>
              <a:buNone/>
            </a:pPr>
            <a:r>
              <a:rPr lang="en" dirty="0"/>
              <a:t>Plan d’actions 2020</a:t>
            </a:r>
            <a:endParaRPr dirty="0"/>
          </a:p>
          <a:p>
            <a:pPr marL="0" lvl="0" indent="0" algn="ctr" rtl="0">
              <a:spcBef>
                <a:spcPts val="600"/>
              </a:spcBef>
              <a:spcAft>
                <a:spcPts val="0"/>
              </a:spcAft>
              <a:buNone/>
            </a:pPr>
            <a:r>
              <a:rPr lang="en" dirty="0"/>
              <a:t>Remplacement des membres démissionnaires du Conseil d’Administration</a:t>
            </a:r>
          </a:p>
          <a:p>
            <a:pPr marL="0" lvl="0" indent="0" algn="ctr" rtl="0">
              <a:spcBef>
                <a:spcPts val="600"/>
              </a:spcBef>
              <a:spcAft>
                <a:spcPts val="0"/>
              </a:spcAft>
              <a:buNone/>
            </a:pPr>
            <a:r>
              <a:rPr lang="en" dirty="0"/>
              <a:t>Remplacement des membres du comité d’éthique</a:t>
            </a:r>
            <a:endParaRPr dirty="0"/>
          </a:p>
          <a:p>
            <a:pPr marL="0" lvl="0" indent="0" algn="ctr" rtl="0">
              <a:spcBef>
                <a:spcPts val="600"/>
              </a:spcBef>
              <a:spcAft>
                <a:spcPts val="0"/>
              </a:spcAft>
              <a:buNone/>
            </a:pPr>
            <a:r>
              <a:rPr lang="en" dirty="0"/>
              <a:t>Divers </a:t>
            </a:r>
            <a:endParaRPr dirty="0"/>
          </a:p>
          <a:p>
            <a:pPr marL="0" lvl="0" indent="0" algn="ctr" rtl="0">
              <a:spcBef>
                <a:spcPts val="600"/>
              </a:spcBef>
              <a:spcAft>
                <a:spcPts val="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0"/>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104" name="Google Shape;104;p10"/>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1- Rapport moral de la Présidente</a:t>
            </a:r>
            <a:endParaRPr/>
          </a:p>
        </p:txBody>
      </p:sp>
      <p:sp>
        <p:nvSpPr>
          <p:cNvPr id="105" name="Google Shape;105;p10"/>
          <p:cNvSpPr txBox="1">
            <a:spLocks noGrp="1"/>
          </p:cNvSpPr>
          <p:nvPr>
            <p:ph type="body" idx="1"/>
          </p:nvPr>
        </p:nvSpPr>
        <p:spPr>
          <a:xfrm>
            <a:off x="239375" y="1426775"/>
            <a:ext cx="7816800" cy="3336930"/>
          </a:xfrm>
          <a:prstGeom prst="rect">
            <a:avLst/>
          </a:prstGeom>
        </p:spPr>
        <p:txBody>
          <a:bodyPr spcFirstLastPara="1" wrap="square" lIns="91425" tIns="91425" rIns="91425" bIns="91425" anchor="ctr" anchorCtr="0">
            <a:noAutofit/>
          </a:bodyPr>
          <a:lstStyle/>
          <a:p>
            <a:pPr marL="0" lvl="0" indent="0" algn="just" rtl="0">
              <a:spcBef>
                <a:spcPts val="600"/>
              </a:spcBef>
              <a:spcAft>
                <a:spcPts val="0"/>
              </a:spcAft>
              <a:buNone/>
            </a:pPr>
            <a:r>
              <a:rPr lang="fr-CH" sz="1800" dirty="0"/>
              <a:t>En 2019, le CA de la SOFHYT a voulu un vent de renouveau:</a:t>
            </a:r>
          </a:p>
          <a:p>
            <a:pPr marL="457200" lvl="0" indent="-355600" algn="just" rtl="0">
              <a:spcBef>
                <a:spcPts val="600"/>
              </a:spcBef>
              <a:spcAft>
                <a:spcPts val="0"/>
              </a:spcAft>
              <a:buSzPts val="2000"/>
              <a:buChar char="»"/>
            </a:pPr>
            <a:r>
              <a:rPr lang="fr-CH" sz="1800" dirty="0"/>
              <a:t>En proposant de nouveau un forum et une journée technique</a:t>
            </a:r>
          </a:p>
          <a:p>
            <a:pPr marL="457200" lvl="0" indent="-355600" algn="just" rtl="0">
              <a:spcBef>
                <a:spcPts val="0"/>
              </a:spcBef>
              <a:spcAft>
                <a:spcPts val="0"/>
              </a:spcAft>
              <a:buSzPts val="2000"/>
              <a:buChar char="»"/>
            </a:pPr>
            <a:r>
              <a:rPr lang="fr-CH" sz="1800" dirty="0"/>
              <a:t>En relançant les examens de certification </a:t>
            </a:r>
          </a:p>
          <a:p>
            <a:pPr marL="457200" lvl="0" indent="-355600" algn="just" rtl="0">
              <a:spcBef>
                <a:spcPts val="0"/>
              </a:spcBef>
              <a:spcAft>
                <a:spcPts val="0"/>
              </a:spcAft>
              <a:buSzPts val="2000"/>
              <a:buChar char="»"/>
            </a:pPr>
            <a:r>
              <a:rPr lang="fr-CH" sz="1800" dirty="0"/>
              <a:t>En promouvant une formation sur les bases de l’hygiène du travail reconnue par l’IOHA (association internationale des hygiénistes du travail)</a:t>
            </a:r>
          </a:p>
          <a:p>
            <a:pPr marL="457200" lvl="0" indent="-355600" algn="just" rtl="0">
              <a:spcBef>
                <a:spcPts val="0"/>
              </a:spcBef>
              <a:spcAft>
                <a:spcPts val="0"/>
              </a:spcAft>
              <a:buSzPts val="2000"/>
              <a:buChar char="»"/>
            </a:pPr>
            <a:r>
              <a:rPr lang="fr-CH" sz="1800" dirty="0"/>
              <a:t>En changeant son identité visuelle</a:t>
            </a:r>
          </a:p>
          <a:p>
            <a:pPr marL="457200" lvl="0" indent="-355600" algn="l" rtl="0">
              <a:spcBef>
                <a:spcPts val="0"/>
              </a:spcBef>
              <a:spcAft>
                <a:spcPts val="0"/>
              </a:spcAft>
              <a:buSzPts val="2000"/>
              <a:buChar char="»"/>
            </a:pPr>
            <a:endParaRPr lang="fr-CH" sz="1800" dirty="0"/>
          </a:p>
          <a:p>
            <a:pPr marL="101600" lvl="0" indent="0" algn="just">
              <a:spcBef>
                <a:spcPts val="0"/>
              </a:spcBef>
              <a:buSzPts val="2000"/>
              <a:buNone/>
            </a:pPr>
            <a:r>
              <a:rPr lang="fr-CH" sz="1800" dirty="0"/>
              <a:t>2020 avait bien commencé avec de nombreux projets en vue mais à cause de la COVID-19 beaucoup d’actions ont été repoussées, notamment le forum. L’examen de certification a lui pu être maintenu, moyennant quelques adaptations.</a:t>
            </a:r>
          </a:p>
        </p:txBody>
      </p:sp>
      <p:sp>
        <p:nvSpPr>
          <p:cNvPr id="106" name="Google Shape;106;p10"/>
          <p:cNvSpPr/>
          <p:nvPr/>
        </p:nvSpPr>
        <p:spPr>
          <a:xfrm>
            <a:off x="7956550" y="1027112"/>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a:solidFill>
                  <a:srgbClr val="000000"/>
                </a:solidFill>
                <a:latin typeface="Arial"/>
                <a:ea typeface="Arial"/>
                <a:cs typeface="Arial"/>
                <a:sym typeface="Arial"/>
              </a:rPr>
              <a:t>vote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1"/>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
        <p:nvSpPr>
          <p:cNvPr id="112" name="Google Shape;112;p11"/>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2- Rapport financier du Trésorier</a:t>
            </a:r>
            <a:endParaRPr/>
          </a:p>
        </p:txBody>
      </p:sp>
      <p:sp>
        <p:nvSpPr>
          <p:cNvPr id="113" name="Google Shape;113;p11"/>
          <p:cNvSpPr txBox="1"/>
          <p:nvPr/>
        </p:nvSpPr>
        <p:spPr>
          <a:xfrm>
            <a:off x="40035" y="1586789"/>
            <a:ext cx="4647300" cy="3453562"/>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600"/>
              </a:spcBef>
              <a:spcAft>
                <a:spcPts val="0"/>
              </a:spcAft>
              <a:buNone/>
            </a:pPr>
            <a:r>
              <a:rPr lang="en" sz="1600" u="sng" dirty="0">
                <a:solidFill>
                  <a:srgbClr val="3796BF"/>
                </a:solidFill>
                <a:latin typeface="Oswald"/>
                <a:ea typeface="Oswald"/>
                <a:cs typeface="Oswald"/>
                <a:sym typeface="Oswald"/>
              </a:rPr>
              <a:t>Bilan de l’année 2019 : </a:t>
            </a:r>
            <a:endParaRPr sz="1600" u="sng" dirty="0">
              <a:solidFill>
                <a:srgbClr val="3796BF"/>
              </a:solidFill>
              <a:latin typeface="Oswald"/>
              <a:ea typeface="Oswald"/>
              <a:cs typeface="Oswald"/>
              <a:sym typeface="Oswald"/>
            </a:endParaRPr>
          </a:p>
          <a:p>
            <a:pPr marL="457200" marR="0" lvl="0" indent="-317500" algn="l" rtl="0">
              <a:lnSpc>
                <a:spcPct val="115000"/>
              </a:lnSpc>
              <a:spcBef>
                <a:spcPts val="600"/>
              </a:spcBef>
              <a:spcAft>
                <a:spcPts val="0"/>
              </a:spcAft>
              <a:buClr>
                <a:srgbClr val="3796BF"/>
              </a:buClr>
              <a:buSzPts val="1400"/>
              <a:buFont typeface="Oswald"/>
              <a:buChar char="●"/>
            </a:pPr>
            <a:r>
              <a:rPr lang="en" dirty="0">
                <a:solidFill>
                  <a:srgbClr val="3796BF"/>
                </a:solidFill>
                <a:latin typeface="Oswald"/>
                <a:ea typeface="Oswald"/>
                <a:cs typeface="Oswald"/>
                <a:sym typeface="Oswald"/>
              </a:rPr>
              <a:t>Une année déficitaire (-1365,31 € sur l’exercice 2019)</a:t>
            </a:r>
            <a:endParaRPr dirty="0">
              <a:solidFill>
                <a:srgbClr val="3796BF"/>
              </a:solidFill>
              <a:latin typeface="Oswald"/>
              <a:ea typeface="Oswald"/>
              <a:cs typeface="Oswald"/>
              <a:sym typeface="Oswald"/>
            </a:endParaRPr>
          </a:p>
          <a:p>
            <a:pPr marL="457200" marR="0" lvl="0" indent="-317500" algn="l" rtl="0">
              <a:lnSpc>
                <a:spcPct val="115000"/>
              </a:lnSpc>
              <a:spcBef>
                <a:spcPts val="0"/>
              </a:spcBef>
              <a:spcAft>
                <a:spcPts val="0"/>
              </a:spcAft>
              <a:buClr>
                <a:srgbClr val="3796BF"/>
              </a:buClr>
              <a:buSzPts val="1400"/>
              <a:buFont typeface="Oswald"/>
              <a:buChar char="●"/>
            </a:pPr>
            <a:r>
              <a:rPr lang="en" dirty="0">
                <a:solidFill>
                  <a:srgbClr val="3796BF"/>
                </a:solidFill>
                <a:latin typeface="Oswald"/>
                <a:ea typeface="Oswald"/>
                <a:cs typeface="Oswald"/>
                <a:sym typeface="Oswald"/>
              </a:rPr>
              <a:t>Un déficit en hausse par rapport à 2018 (-272,99 €)</a:t>
            </a:r>
            <a:endParaRPr dirty="0">
              <a:solidFill>
                <a:srgbClr val="3796BF"/>
              </a:solidFill>
              <a:latin typeface="Oswald"/>
              <a:ea typeface="Oswald"/>
              <a:cs typeface="Oswald"/>
              <a:sym typeface="Oswald"/>
            </a:endParaRPr>
          </a:p>
          <a:p>
            <a:pPr marL="457200" marR="0" lvl="0" indent="-317500" algn="l" rtl="0">
              <a:lnSpc>
                <a:spcPct val="115000"/>
              </a:lnSpc>
              <a:spcBef>
                <a:spcPts val="0"/>
              </a:spcBef>
              <a:spcAft>
                <a:spcPts val="0"/>
              </a:spcAft>
              <a:buClr>
                <a:srgbClr val="3796BF"/>
              </a:buClr>
              <a:buSzPts val="1400"/>
              <a:buFont typeface="Oswald"/>
              <a:buChar char="●"/>
            </a:pPr>
            <a:r>
              <a:rPr lang="en" dirty="0">
                <a:solidFill>
                  <a:srgbClr val="3796BF"/>
                </a:solidFill>
                <a:latin typeface="Oswald"/>
                <a:ea typeface="Oswald"/>
                <a:cs typeface="Oswald"/>
                <a:sym typeface="Oswald"/>
              </a:rPr>
              <a:t>Un déficit en hausse par rapport à 2017 (-495,83 €)</a:t>
            </a:r>
            <a:endParaRPr dirty="0">
              <a:solidFill>
                <a:srgbClr val="3796BF"/>
              </a:solidFill>
              <a:latin typeface="Oswald"/>
              <a:ea typeface="Oswald"/>
              <a:cs typeface="Oswald"/>
              <a:sym typeface="Oswald"/>
            </a:endParaRPr>
          </a:p>
          <a:p>
            <a:pPr marL="0" marR="0" lvl="0" indent="0" algn="l" rtl="0">
              <a:lnSpc>
                <a:spcPct val="115000"/>
              </a:lnSpc>
              <a:spcBef>
                <a:spcPts val="600"/>
              </a:spcBef>
              <a:spcAft>
                <a:spcPts val="0"/>
              </a:spcAft>
              <a:buNone/>
            </a:pPr>
            <a:r>
              <a:rPr lang="en" dirty="0">
                <a:solidFill>
                  <a:srgbClr val="3796BF"/>
                </a:solidFill>
                <a:latin typeface="Oswald"/>
                <a:ea typeface="Oswald"/>
                <a:cs typeface="Oswald"/>
                <a:sym typeface="Oswald"/>
              </a:rPr>
              <a:t>                                          ----------</a:t>
            </a:r>
            <a:endParaRPr dirty="0">
              <a:solidFill>
                <a:srgbClr val="3796BF"/>
              </a:solidFill>
              <a:latin typeface="Oswald"/>
              <a:ea typeface="Oswald"/>
              <a:cs typeface="Oswald"/>
              <a:sym typeface="Oswald"/>
            </a:endParaRPr>
          </a:p>
          <a:p>
            <a:pPr marL="457200" marR="0" lvl="0" indent="-317500" algn="l" rtl="0">
              <a:lnSpc>
                <a:spcPct val="115000"/>
              </a:lnSpc>
              <a:spcBef>
                <a:spcPts val="600"/>
              </a:spcBef>
              <a:spcAft>
                <a:spcPts val="0"/>
              </a:spcAft>
              <a:buClr>
                <a:srgbClr val="3796BF"/>
              </a:buClr>
              <a:buSzPts val="1400"/>
              <a:buFont typeface="Oswald"/>
              <a:buChar char="●"/>
            </a:pPr>
            <a:r>
              <a:rPr lang="en" dirty="0">
                <a:solidFill>
                  <a:srgbClr val="3796BF"/>
                </a:solidFill>
                <a:latin typeface="Oswald"/>
                <a:ea typeface="Oswald"/>
                <a:cs typeface="Oswald"/>
                <a:sym typeface="Oswald"/>
              </a:rPr>
              <a:t>Déficit lié à la modernisation du site Internet et de la charte graphique SOFHYT</a:t>
            </a:r>
            <a:endParaRPr dirty="0">
              <a:solidFill>
                <a:srgbClr val="3796BF"/>
              </a:solidFill>
              <a:latin typeface="Oswald"/>
              <a:ea typeface="Oswald"/>
              <a:cs typeface="Oswald"/>
              <a:sym typeface="Oswald"/>
            </a:endParaRPr>
          </a:p>
          <a:p>
            <a:pPr marL="457200" marR="0" lvl="0" indent="-317500" algn="l" rtl="0">
              <a:lnSpc>
                <a:spcPct val="115000"/>
              </a:lnSpc>
              <a:spcBef>
                <a:spcPts val="0"/>
              </a:spcBef>
              <a:spcAft>
                <a:spcPts val="0"/>
              </a:spcAft>
              <a:buClr>
                <a:srgbClr val="3796BF"/>
              </a:buClr>
              <a:buSzPts val="1400"/>
              <a:buFont typeface="Oswald"/>
              <a:buChar char="●"/>
            </a:pPr>
            <a:r>
              <a:rPr lang="en" dirty="0">
                <a:solidFill>
                  <a:srgbClr val="3796BF"/>
                </a:solidFill>
                <a:latin typeface="Oswald"/>
                <a:ea typeface="Oswald"/>
                <a:cs typeface="Oswald"/>
                <a:sym typeface="Oswald"/>
              </a:rPr>
              <a:t>Augmentation des remboursements : </a:t>
            </a:r>
            <a:endParaRPr dirty="0">
              <a:solidFill>
                <a:srgbClr val="3796BF"/>
              </a:solidFill>
              <a:latin typeface="Oswald"/>
              <a:ea typeface="Oswald"/>
              <a:cs typeface="Oswald"/>
              <a:sym typeface="Oswald"/>
            </a:endParaRPr>
          </a:p>
          <a:p>
            <a:pPr marL="1371600" marR="0" lvl="2" indent="-317500" algn="l" rtl="0">
              <a:lnSpc>
                <a:spcPct val="115000"/>
              </a:lnSpc>
              <a:spcBef>
                <a:spcPts val="0"/>
              </a:spcBef>
              <a:spcAft>
                <a:spcPts val="0"/>
              </a:spcAft>
              <a:buClr>
                <a:srgbClr val="3796BF"/>
              </a:buClr>
              <a:buSzPts val="1400"/>
              <a:buFont typeface="Oswald"/>
              <a:buChar char="■"/>
            </a:pPr>
            <a:r>
              <a:rPr lang="en" dirty="0">
                <a:solidFill>
                  <a:srgbClr val="3796BF"/>
                </a:solidFill>
                <a:latin typeface="Oswald"/>
                <a:ea typeface="Oswald"/>
                <a:cs typeface="Oswald"/>
                <a:sym typeface="Oswald"/>
              </a:rPr>
              <a:t>Préventica Dakar 2018 </a:t>
            </a:r>
            <a:endParaRPr dirty="0">
              <a:solidFill>
                <a:srgbClr val="3796BF"/>
              </a:solidFill>
              <a:latin typeface="Oswald"/>
              <a:ea typeface="Oswald"/>
              <a:cs typeface="Oswald"/>
              <a:sym typeface="Oswald"/>
            </a:endParaRPr>
          </a:p>
          <a:p>
            <a:pPr marL="1371600" marR="0" lvl="2" indent="-317500" algn="l" rtl="0">
              <a:lnSpc>
                <a:spcPct val="115000"/>
              </a:lnSpc>
              <a:spcBef>
                <a:spcPts val="0"/>
              </a:spcBef>
              <a:spcAft>
                <a:spcPts val="0"/>
              </a:spcAft>
              <a:buClr>
                <a:srgbClr val="3796BF"/>
              </a:buClr>
              <a:buSzPts val="1400"/>
              <a:buFont typeface="Oswald"/>
              <a:buChar char="■"/>
            </a:pPr>
            <a:r>
              <a:rPr lang="en" dirty="0">
                <a:solidFill>
                  <a:srgbClr val="3796BF"/>
                </a:solidFill>
                <a:latin typeface="Oswald"/>
                <a:ea typeface="Oswald"/>
                <a:cs typeface="Oswald"/>
                <a:sym typeface="Oswald"/>
              </a:rPr>
              <a:t>Réunions CA + AG en présentiel </a:t>
            </a:r>
            <a:endParaRPr dirty="0">
              <a:solidFill>
                <a:srgbClr val="3796BF"/>
              </a:solidFill>
              <a:latin typeface="Oswald"/>
              <a:ea typeface="Oswald"/>
              <a:cs typeface="Oswald"/>
              <a:sym typeface="Oswald"/>
            </a:endParaRPr>
          </a:p>
          <a:p>
            <a:pPr marL="457200" marR="0" lvl="0" indent="-317500" algn="l" rtl="0">
              <a:lnSpc>
                <a:spcPct val="115000"/>
              </a:lnSpc>
              <a:spcBef>
                <a:spcPts val="0"/>
              </a:spcBef>
              <a:spcAft>
                <a:spcPts val="0"/>
              </a:spcAft>
              <a:buClr>
                <a:srgbClr val="3796BF"/>
              </a:buClr>
              <a:buSzPts val="1400"/>
              <a:buFont typeface="Oswald"/>
              <a:buChar char="●"/>
            </a:pPr>
            <a:r>
              <a:rPr lang="en" dirty="0">
                <a:solidFill>
                  <a:srgbClr val="3796BF"/>
                </a:solidFill>
                <a:latin typeface="Oswald"/>
                <a:ea typeface="Oswald"/>
                <a:cs typeface="Oswald"/>
                <a:sym typeface="Oswald"/>
              </a:rPr>
              <a:t>Les cotisations couvrent les frais de fonctionnement de l’association</a:t>
            </a:r>
            <a:endParaRPr dirty="0">
              <a:latin typeface="Roboto Condensed"/>
              <a:ea typeface="Roboto Condensed"/>
              <a:cs typeface="Roboto Condensed"/>
              <a:sym typeface="Roboto Condensed"/>
            </a:endParaRPr>
          </a:p>
        </p:txBody>
      </p:sp>
      <p:sp>
        <p:nvSpPr>
          <p:cNvPr id="114" name="Google Shape;114;p11"/>
          <p:cNvSpPr/>
          <p:nvPr/>
        </p:nvSpPr>
        <p:spPr>
          <a:xfrm>
            <a:off x="6096350" y="4025787"/>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a:solidFill>
                  <a:srgbClr val="000000"/>
                </a:solidFill>
                <a:latin typeface="Arial"/>
                <a:ea typeface="Arial"/>
                <a:cs typeface="Arial"/>
                <a:sym typeface="Arial"/>
              </a:rPr>
              <a:t>vote</a:t>
            </a:r>
            <a:endParaRPr/>
          </a:p>
        </p:txBody>
      </p:sp>
      <p:pic>
        <p:nvPicPr>
          <p:cNvPr id="115" name="Google Shape;115;p11"/>
          <p:cNvPicPr preferRelativeResize="0"/>
          <p:nvPr/>
        </p:nvPicPr>
        <p:blipFill>
          <a:blip r:embed="rId3">
            <a:alphaModFix/>
          </a:blip>
          <a:stretch>
            <a:fillRect/>
          </a:stretch>
        </p:blipFill>
        <p:spPr>
          <a:xfrm>
            <a:off x="4687335" y="1024139"/>
            <a:ext cx="4418149" cy="2429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3"/>
          <p:cNvSpPr txBox="1"/>
          <p:nvPr/>
        </p:nvSpPr>
        <p:spPr>
          <a:xfrm>
            <a:off x="286427" y="3933612"/>
            <a:ext cx="7436100" cy="11157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 sz="1300" b="1" u="sng" dirty="0">
                <a:solidFill>
                  <a:srgbClr val="3796BF"/>
                </a:solidFill>
                <a:latin typeface="Oswald"/>
                <a:ea typeface="Oswald"/>
                <a:cs typeface="Oswald"/>
                <a:sym typeface="Oswald"/>
              </a:rPr>
              <a:t>Proposition de tarifs 2021: </a:t>
            </a:r>
            <a:endParaRPr sz="1300" b="1" u="sng" dirty="0">
              <a:solidFill>
                <a:srgbClr val="3796BF"/>
              </a:solidFill>
              <a:latin typeface="Oswald"/>
              <a:ea typeface="Oswald"/>
              <a:cs typeface="Oswald"/>
              <a:sym typeface="Oswald"/>
            </a:endParaRPr>
          </a:p>
          <a:p>
            <a:pPr marL="0" lvl="0" indent="0" algn="just" rtl="0">
              <a:spcBef>
                <a:spcPts val="0"/>
              </a:spcBef>
              <a:spcAft>
                <a:spcPts val="0"/>
              </a:spcAft>
              <a:buNone/>
            </a:pPr>
            <a:r>
              <a:rPr lang="en" sz="1300" dirty="0">
                <a:solidFill>
                  <a:srgbClr val="3796BF"/>
                </a:solidFill>
                <a:latin typeface="Oswald"/>
                <a:ea typeface="Oswald"/>
                <a:cs typeface="Oswald"/>
                <a:sym typeface="Oswald"/>
              </a:rPr>
              <a:t>Afin de compenser la non organisation du forum 2020 et de la journée adhérent du fait de la situation sanitaire, nous proposons de réduire les cotisations 2021 de 50% pour les adhérents 2020. </a:t>
            </a:r>
            <a:endParaRPr sz="1300" dirty="0">
              <a:solidFill>
                <a:srgbClr val="3796BF"/>
              </a:solidFill>
              <a:latin typeface="Oswald"/>
              <a:ea typeface="Oswald"/>
              <a:cs typeface="Oswald"/>
              <a:sym typeface="Oswald"/>
            </a:endParaRPr>
          </a:p>
          <a:p>
            <a:pPr marL="0" lvl="0" indent="0" algn="just" rtl="0">
              <a:spcBef>
                <a:spcPts val="0"/>
              </a:spcBef>
              <a:spcAft>
                <a:spcPts val="0"/>
              </a:spcAft>
              <a:buNone/>
            </a:pPr>
            <a:r>
              <a:rPr lang="en" sz="1300" dirty="0">
                <a:solidFill>
                  <a:srgbClr val="3796BF"/>
                </a:solidFill>
                <a:latin typeface="Oswald"/>
                <a:ea typeface="Oswald"/>
                <a:cs typeface="Oswald"/>
                <a:sym typeface="Oswald"/>
              </a:rPr>
              <a:t>Toutefois, si vous souhaitez soutenir l’association, vous pourrez verser le tarif 2020. </a:t>
            </a:r>
            <a:endParaRPr sz="1300" dirty="0">
              <a:solidFill>
                <a:srgbClr val="3796BF"/>
              </a:solidFill>
              <a:latin typeface="Oswald"/>
              <a:ea typeface="Oswald"/>
              <a:cs typeface="Oswald"/>
              <a:sym typeface="Oswald"/>
            </a:endParaRPr>
          </a:p>
          <a:p>
            <a:pPr marL="0" lvl="0" indent="0" algn="just" rtl="0">
              <a:spcBef>
                <a:spcPts val="0"/>
              </a:spcBef>
              <a:spcAft>
                <a:spcPts val="0"/>
              </a:spcAft>
              <a:buNone/>
            </a:pPr>
            <a:r>
              <a:rPr lang="en" sz="1300" dirty="0">
                <a:solidFill>
                  <a:srgbClr val="3796BF"/>
                </a:solidFill>
                <a:latin typeface="Oswald"/>
                <a:ea typeface="Oswald"/>
                <a:cs typeface="Oswald"/>
                <a:sym typeface="Oswald"/>
              </a:rPr>
              <a:t>Une facture sera établie sur la base de votre paiement réel (non éligible à réduction d’impôt sur le revenu). </a:t>
            </a:r>
            <a:endParaRPr sz="1300" dirty="0">
              <a:solidFill>
                <a:srgbClr val="3796BF"/>
              </a:solidFill>
              <a:latin typeface="Oswald"/>
              <a:ea typeface="Oswald"/>
              <a:cs typeface="Oswald"/>
              <a:sym typeface="Oswald"/>
            </a:endParaRPr>
          </a:p>
        </p:txBody>
      </p:sp>
      <p:sp>
        <p:nvSpPr>
          <p:cNvPr id="131" name="Google Shape;131;p1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132" name="Google Shape;132;p13"/>
          <p:cNvSpPr txBox="1">
            <a:spLocks noGrp="1"/>
          </p:cNvSpPr>
          <p:nvPr>
            <p:ph type="title" idx="4294967295"/>
          </p:nvPr>
        </p:nvSpPr>
        <p:spPr>
          <a:xfrm>
            <a:off x="2728075" y="188925"/>
            <a:ext cx="62955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2- Cotisations 2017 - 2020</a:t>
            </a:r>
            <a:endParaRPr/>
          </a:p>
        </p:txBody>
      </p:sp>
      <p:sp>
        <p:nvSpPr>
          <p:cNvPr id="133" name="Google Shape;133;p13"/>
          <p:cNvSpPr/>
          <p:nvPr/>
        </p:nvSpPr>
        <p:spPr>
          <a:xfrm>
            <a:off x="6937075" y="4491462"/>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a:solidFill>
                  <a:srgbClr val="000000"/>
                </a:solidFill>
                <a:latin typeface="Arial"/>
                <a:ea typeface="Arial"/>
                <a:cs typeface="Arial"/>
                <a:sym typeface="Arial"/>
              </a:rPr>
              <a:t>vote</a:t>
            </a:r>
            <a:endParaRPr/>
          </a:p>
        </p:txBody>
      </p:sp>
      <p:graphicFrame>
        <p:nvGraphicFramePr>
          <p:cNvPr id="134" name="Google Shape;134;p13"/>
          <p:cNvGraphicFramePr/>
          <p:nvPr>
            <p:extLst>
              <p:ext uri="{D42A27DB-BD31-4B8C-83A1-F6EECF244321}">
                <p14:modId xmlns:p14="http://schemas.microsoft.com/office/powerpoint/2010/main" val="4240651027"/>
              </p:ext>
            </p:extLst>
          </p:nvPr>
        </p:nvGraphicFramePr>
        <p:xfrm>
          <a:off x="46275" y="1161863"/>
          <a:ext cx="6658575" cy="2774832"/>
        </p:xfrm>
        <a:graphic>
          <a:graphicData uri="http://schemas.openxmlformats.org/drawingml/2006/table">
            <a:tbl>
              <a:tblPr>
                <a:noFill/>
              </a:tblPr>
              <a:tblGrid>
                <a:gridCol w="1644725">
                  <a:extLst>
                    <a:ext uri="{9D8B030D-6E8A-4147-A177-3AD203B41FA5}">
                      <a16:colId xmlns:a16="http://schemas.microsoft.com/office/drawing/2014/main" val="20000"/>
                    </a:ext>
                  </a:extLst>
                </a:gridCol>
                <a:gridCol w="1161725">
                  <a:extLst>
                    <a:ext uri="{9D8B030D-6E8A-4147-A177-3AD203B41FA5}">
                      <a16:colId xmlns:a16="http://schemas.microsoft.com/office/drawing/2014/main" val="20001"/>
                    </a:ext>
                  </a:extLst>
                </a:gridCol>
                <a:gridCol w="1298750">
                  <a:extLst>
                    <a:ext uri="{9D8B030D-6E8A-4147-A177-3AD203B41FA5}">
                      <a16:colId xmlns:a16="http://schemas.microsoft.com/office/drawing/2014/main" val="20002"/>
                    </a:ext>
                  </a:extLst>
                </a:gridCol>
                <a:gridCol w="1345450">
                  <a:extLst>
                    <a:ext uri="{9D8B030D-6E8A-4147-A177-3AD203B41FA5}">
                      <a16:colId xmlns:a16="http://schemas.microsoft.com/office/drawing/2014/main" val="20003"/>
                    </a:ext>
                  </a:extLst>
                </a:gridCol>
                <a:gridCol w="1207925">
                  <a:extLst>
                    <a:ext uri="{9D8B030D-6E8A-4147-A177-3AD203B41FA5}">
                      <a16:colId xmlns:a16="http://schemas.microsoft.com/office/drawing/2014/main" val="20004"/>
                    </a:ext>
                  </a:extLst>
                </a:gridCol>
              </a:tblGrid>
              <a:tr h="389800">
                <a:tc>
                  <a:txBody>
                    <a:bodyPr/>
                    <a:lstStyle/>
                    <a:p>
                      <a:pPr marL="0" lvl="0" indent="0" algn="l" rtl="0">
                        <a:spcBef>
                          <a:spcPts val="0"/>
                        </a:spcBef>
                        <a:spcAft>
                          <a:spcPts val="0"/>
                        </a:spcAft>
                        <a:buNone/>
                      </a:pPr>
                      <a:endParaRPr sz="100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00" b="1"/>
                        <a:t>Nb d'adhésions 2017</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00" b="1"/>
                        <a:t>Nb d'adhésions 2018</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00" b="1"/>
                        <a:t>Nb d'adhésions </a:t>
                      </a:r>
                      <a:endParaRPr sz="1000" b="1"/>
                    </a:p>
                    <a:p>
                      <a:pPr marL="0" lvl="0" indent="0" algn="ctr" rtl="0">
                        <a:lnSpc>
                          <a:spcPct val="115000"/>
                        </a:lnSpc>
                        <a:spcBef>
                          <a:spcPts val="0"/>
                        </a:spcBef>
                        <a:spcAft>
                          <a:spcPts val="0"/>
                        </a:spcAft>
                        <a:buNone/>
                      </a:pPr>
                      <a:r>
                        <a:rPr lang="en" sz="1000" b="1"/>
                        <a:t>2019 </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US" sz="1000" b="1" dirty="0"/>
                        <a:t>N</a:t>
                      </a:r>
                      <a:r>
                        <a:rPr lang="en" sz="1000" b="1" dirty="0"/>
                        <a:t>b</a:t>
                      </a:r>
                      <a:r>
                        <a:rPr lang="en" sz="1000" b="1" baseline="0" dirty="0"/>
                        <a:t> d’</a:t>
                      </a:r>
                      <a:r>
                        <a:rPr lang="en" sz="1000" b="1" dirty="0"/>
                        <a:t>adhésion 2020</a:t>
                      </a:r>
                      <a:endParaRPr sz="1000" b="1" dirty="0"/>
                    </a:p>
                    <a:p>
                      <a:pPr marL="0" lvl="0" indent="0" algn="ctr" rtl="0">
                        <a:lnSpc>
                          <a:spcPct val="115000"/>
                        </a:lnSpc>
                        <a:spcBef>
                          <a:spcPts val="0"/>
                        </a:spcBef>
                        <a:spcAft>
                          <a:spcPts val="0"/>
                        </a:spcAft>
                        <a:buNone/>
                      </a:pPr>
                      <a:r>
                        <a:rPr lang="en" sz="1000" b="1" dirty="0"/>
                        <a:t>(au 02/10/2020)</a:t>
                      </a:r>
                      <a:endParaRPr sz="100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286700">
                <a:tc>
                  <a:txBody>
                    <a:bodyPr/>
                    <a:lstStyle/>
                    <a:p>
                      <a:pPr marL="0" lvl="0" indent="0" algn="l" rtl="0">
                        <a:lnSpc>
                          <a:spcPct val="115000"/>
                        </a:lnSpc>
                        <a:spcBef>
                          <a:spcPts val="0"/>
                        </a:spcBef>
                        <a:spcAft>
                          <a:spcPts val="0"/>
                        </a:spcAft>
                        <a:buNone/>
                      </a:pPr>
                      <a:r>
                        <a:rPr lang="en" sz="1000" b="1"/>
                        <a:t>Présidents d'honneur -</a:t>
                      </a:r>
                      <a:endParaRPr sz="1000" b="1"/>
                    </a:p>
                    <a:p>
                      <a:pPr marL="0" lvl="0" indent="0" algn="l" rtl="0">
                        <a:lnSpc>
                          <a:spcPct val="115000"/>
                        </a:lnSpc>
                        <a:spcBef>
                          <a:spcPts val="0"/>
                        </a:spcBef>
                        <a:spcAft>
                          <a:spcPts val="0"/>
                        </a:spcAft>
                        <a:buNone/>
                      </a:pPr>
                      <a:r>
                        <a:rPr lang="en" sz="1000" b="1"/>
                        <a:t>Auditeurs - Etudiants -</a:t>
                      </a:r>
                      <a:endParaRPr sz="1000" b="1"/>
                    </a:p>
                    <a:p>
                      <a:pPr marL="0" lvl="0" indent="0" algn="l" rtl="0">
                        <a:lnSpc>
                          <a:spcPct val="115000"/>
                        </a:lnSpc>
                        <a:spcBef>
                          <a:spcPts val="0"/>
                        </a:spcBef>
                        <a:spcAft>
                          <a:spcPts val="0"/>
                        </a:spcAft>
                        <a:buNone/>
                      </a:pPr>
                      <a:r>
                        <a:rPr lang="en" sz="1000" b="1"/>
                        <a:t>Retraités - BSOH</a:t>
                      </a:r>
                      <a:endParaRPr sz="1000" b="1"/>
                    </a:p>
                    <a:p>
                      <a:pPr marL="0" lvl="0" indent="0" algn="l" rtl="0">
                        <a:lnSpc>
                          <a:spcPct val="115000"/>
                        </a:lnSpc>
                        <a:spcBef>
                          <a:spcPts val="0"/>
                        </a:spcBef>
                        <a:spcAft>
                          <a:spcPts val="0"/>
                        </a:spcAft>
                        <a:buNone/>
                      </a:pPr>
                      <a:r>
                        <a:rPr lang="en" sz="1000" b="1"/>
                        <a:t>(2019 - 0€)</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1000" b="1"/>
                        <a:t>7</a:t>
                      </a:r>
                      <a:endParaRPr sz="1000" b="1"/>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000" b="1">
                          <a:solidFill>
                            <a:srgbClr val="FF0000"/>
                          </a:solidFill>
                        </a:rPr>
                        <a:t>5</a:t>
                      </a:r>
                      <a:endParaRPr sz="1000" b="1">
                        <a:solidFill>
                          <a:srgbClr val="FF00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000" b="1">
                          <a:solidFill>
                            <a:srgbClr val="6AA84F"/>
                          </a:solidFill>
                        </a:rPr>
                        <a:t>8</a:t>
                      </a:r>
                      <a:endParaRPr sz="1000" b="1">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1000" b="1">
                          <a:solidFill>
                            <a:srgbClr val="6AA84F"/>
                          </a:solidFill>
                        </a:rPr>
                        <a:t>9</a:t>
                      </a:r>
                      <a:endParaRPr sz="1000" b="1">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1925">
                <a:tc>
                  <a:txBody>
                    <a:bodyPr/>
                    <a:lstStyle/>
                    <a:p>
                      <a:pPr marL="0" lvl="0" indent="0" algn="l" rtl="0">
                        <a:lnSpc>
                          <a:spcPct val="115000"/>
                        </a:lnSpc>
                        <a:spcBef>
                          <a:spcPts val="0"/>
                        </a:spcBef>
                        <a:spcAft>
                          <a:spcPts val="0"/>
                        </a:spcAft>
                        <a:buNone/>
                      </a:pPr>
                      <a:r>
                        <a:rPr lang="en" sz="1000" b="1"/>
                        <a:t>Physiques &amp;</a:t>
                      </a:r>
                      <a:endParaRPr sz="1000" b="1"/>
                    </a:p>
                    <a:p>
                      <a:pPr marL="0" lvl="0" indent="0" algn="l" rtl="0">
                        <a:lnSpc>
                          <a:spcPct val="115000"/>
                        </a:lnSpc>
                        <a:spcBef>
                          <a:spcPts val="0"/>
                        </a:spcBef>
                        <a:spcAft>
                          <a:spcPts val="0"/>
                        </a:spcAft>
                        <a:buNone/>
                      </a:pPr>
                      <a:r>
                        <a:rPr lang="en" sz="1000" b="1"/>
                        <a:t>Physiques Certifiés</a:t>
                      </a:r>
                      <a:endParaRPr sz="1000" b="1"/>
                    </a:p>
                    <a:p>
                      <a:pPr marL="0" lvl="0" indent="0" algn="l" rtl="0">
                        <a:lnSpc>
                          <a:spcPct val="115000"/>
                        </a:lnSpc>
                        <a:spcBef>
                          <a:spcPts val="0"/>
                        </a:spcBef>
                        <a:spcAft>
                          <a:spcPts val="0"/>
                        </a:spcAft>
                        <a:buNone/>
                      </a:pPr>
                      <a:r>
                        <a:rPr lang="en" sz="1000" b="1"/>
                        <a:t>(2019 - 75€)</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t>31</a:t>
                      </a:r>
                      <a:endParaRPr sz="1000" b="1"/>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dirty="0">
                          <a:solidFill>
                            <a:srgbClr val="6AA84F"/>
                          </a:solidFill>
                        </a:rPr>
                        <a:t>45</a:t>
                      </a:r>
                      <a:endParaRPr sz="1000" b="1" dirty="0">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00" b="1">
                          <a:solidFill>
                            <a:srgbClr val="6AA84F"/>
                          </a:solidFill>
                        </a:rPr>
                        <a:t>53</a:t>
                      </a:r>
                      <a:endParaRPr sz="1300">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37</a:t>
                      </a:r>
                      <a:endParaRPr sz="1000" b="1">
                        <a:solidFill>
                          <a:srgbClr val="FF00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31925">
                <a:tc>
                  <a:txBody>
                    <a:bodyPr/>
                    <a:lstStyle/>
                    <a:p>
                      <a:pPr marL="0" lvl="0" indent="0" algn="l" rtl="0">
                        <a:lnSpc>
                          <a:spcPct val="115000"/>
                        </a:lnSpc>
                        <a:spcBef>
                          <a:spcPts val="0"/>
                        </a:spcBef>
                        <a:spcAft>
                          <a:spcPts val="0"/>
                        </a:spcAft>
                        <a:buNone/>
                      </a:pPr>
                      <a:r>
                        <a:rPr lang="en" sz="1000" b="1"/>
                        <a:t>Total Morale</a:t>
                      </a:r>
                      <a:endParaRPr sz="1000" b="1"/>
                    </a:p>
                    <a:p>
                      <a:pPr marL="0" lvl="0" indent="0" algn="l" rtl="0">
                        <a:lnSpc>
                          <a:spcPct val="115000"/>
                        </a:lnSpc>
                        <a:spcBef>
                          <a:spcPts val="0"/>
                        </a:spcBef>
                        <a:spcAft>
                          <a:spcPts val="0"/>
                        </a:spcAft>
                        <a:buNone/>
                      </a:pPr>
                      <a:r>
                        <a:rPr lang="en" sz="1000" b="1"/>
                        <a:t>(2019 - 300€)</a:t>
                      </a:r>
                      <a:endParaRPr sz="1000" b="1"/>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dirty="0"/>
                        <a:t>6 (17)</a:t>
                      </a:r>
                      <a:endParaRPr sz="1000" b="1" dirty="0"/>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dirty="0">
                          <a:solidFill>
                            <a:srgbClr val="FF0000"/>
                          </a:solidFill>
                        </a:rPr>
                        <a:t>5 (14)</a:t>
                      </a:r>
                      <a:endParaRPr sz="1000" b="1" dirty="0">
                        <a:solidFill>
                          <a:srgbClr val="FF00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00" b="1">
                          <a:solidFill>
                            <a:srgbClr val="6AA84F"/>
                          </a:solidFill>
                        </a:rPr>
                        <a:t>6 (12)</a:t>
                      </a:r>
                      <a:endParaRPr sz="1000" b="1">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dirty="0">
                          <a:solidFill>
                            <a:srgbClr val="6AA84F"/>
                          </a:solidFill>
                        </a:rPr>
                        <a:t>8 (18)</a:t>
                      </a:r>
                      <a:endParaRPr sz="1000" b="1" dirty="0">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135" name="Google Shape;135;p13"/>
          <p:cNvGraphicFramePr/>
          <p:nvPr>
            <p:extLst>
              <p:ext uri="{D42A27DB-BD31-4B8C-83A1-F6EECF244321}">
                <p14:modId xmlns:p14="http://schemas.microsoft.com/office/powerpoint/2010/main" val="182554510"/>
              </p:ext>
            </p:extLst>
          </p:nvPr>
        </p:nvGraphicFramePr>
        <p:xfrm>
          <a:off x="7107475" y="869625"/>
          <a:ext cx="1916100" cy="3102794"/>
        </p:xfrm>
        <a:graphic>
          <a:graphicData uri="http://schemas.openxmlformats.org/drawingml/2006/table">
            <a:tbl>
              <a:tblPr>
                <a:noFill/>
              </a:tblPr>
              <a:tblGrid>
                <a:gridCol w="885825">
                  <a:extLst>
                    <a:ext uri="{9D8B030D-6E8A-4147-A177-3AD203B41FA5}">
                      <a16:colId xmlns:a16="http://schemas.microsoft.com/office/drawing/2014/main" val="20000"/>
                    </a:ext>
                  </a:extLst>
                </a:gridCol>
                <a:gridCol w="1030275">
                  <a:extLst>
                    <a:ext uri="{9D8B030D-6E8A-4147-A177-3AD203B41FA5}">
                      <a16:colId xmlns:a16="http://schemas.microsoft.com/office/drawing/2014/main" val="20001"/>
                    </a:ext>
                  </a:extLst>
                </a:gridCol>
              </a:tblGrid>
              <a:tr h="524835">
                <a:tc gridSpan="2">
                  <a:txBody>
                    <a:bodyPr/>
                    <a:lstStyle/>
                    <a:p>
                      <a:pPr marL="0" lvl="0" indent="0" algn="ctr" rtl="0">
                        <a:lnSpc>
                          <a:spcPct val="115000"/>
                        </a:lnSpc>
                        <a:spcBef>
                          <a:spcPts val="0"/>
                        </a:spcBef>
                        <a:spcAft>
                          <a:spcPts val="0"/>
                        </a:spcAft>
                        <a:buNone/>
                      </a:pPr>
                      <a:r>
                        <a:rPr lang="en" sz="1000" b="1" dirty="0">
                          <a:solidFill>
                            <a:schemeClr val="dk1"/>
                          </a:solidFill>
                        </a:rPr>
                        <a:t>Proposition Tarifs Cotisation 2021</a:t>
                      </a:r>
                      <a:endParaRPr sz="100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522810">
                <a:tc>
                  <a:txBody>
                    <a:bodyPr/>
                    <a:lstStyle/>
                    <a:p>
                      <a:pPr marL="0" lvl="0" indent="0" algn="ctr" rtl="0">
                        <a:lnSpc>
                          <a:spcPct val="115000"/>
                        </a:lnSpc>
                        <a:spcBef>
                          <a:spcPts val="0"/>
                        </a:spcBef>
                        <a:spcAft>
                          <a:spcPts val="0"/>
                        </a:spcAft>
                        <a:buNone/>
                      </a:pPr>
                      <a:r>
                        <a:rPr lang="en" sz="1000" b="1"/>
                        <a:t>Adhérents</a:t>
                      </a:r>
                      <a:endParaRPr sz="1000" b="1"/>
                    </a:p>
                    <a:p>
                      <a:pPr marL="0" lvl="0" indent="0" algn="ctr" rtl="0">
                        <a:lnSpc>
                          <a:spcPct val="115000"/>
                        </a:lnSpc>
                        <a:spcBef>
                          <a:spcPts val="0"/>
                        </a:spcBef>
                        <a:spcAft>
                          <a:spcPts val="0"/>
                        </a:spcAft>
                        <a:buNone/>
                      </a:pPr>
                      <a:r>
                        <a:rPr lang="en" sz="1000" b="1"/>
                        <a:t>2020</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t>Non adhérents 2020</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81896">
                <a:tc>
                  <a:txBody>
                    <a:bodyPr/>
                    <a:lstStyle/>
                    <a:p>
                      <a:pPr marL="0" lvl="0" indent="0" algn="ctr" rtl="0">
                        <a:lnSpc>
                          <a:spcPct val="115000"/>
                        </a:lnSpc>
                        <a:spcBef>
                          <a:spcPts val="0"/>
                        </a:spcBef>
                        <a:spcAft>
                          <a:spcPts val="0"/>
                        </a:spcAft>
                        <a:buNone/>
                      </a:pPr>
                      <a:r>
                        <a:rPr lang="en" sz="1000" b="1">
                          <a:solidFill>
                            <a:srgbClr val="666666"/>
                          </a:solidFill>
                        </a:rPr>
                        <a:t>0 €</a:t>
                      </a:r>
                      <a:endParaRPr sz="1000" b="1">
                        <a:solidFill>
                          <a:srgbClr val="666666"/>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666666"/>
                          </a:solidFill>
                        </a:rPr>
                        <a:t>0 €</a:t>
                      </a:r>
                      <a:endParaRPr sz="1000" b="1">
                        <a:solidFill>
                          <a:srgbClr val="666666"/>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73740">
                <a:tc>
                  <a:txBody>
                    <a:bodyPr/>
                    <a:lstStyle/>
                    <a:p>
                      <a:pPr marL="0" lvl="0" indent="0" algn="ctr" rtl="0">
                        <a:lnSpc>
                          <a:spcPct val="115000"/>
                        </a:lnSpc>
                        <a:spcBef>
                          <a:spcPts val="0"/>
                        </a:spcBef>
                        <a:spcAft>
                          <a:spcPts val="0"/>
                        </a:spcAft>
                        <a:buNone/>
                      </a:pPr>
                      <a:r>
                        <a:rPr lang="en" sz="1000" b="1">
                          <a:solidFill>
                            <a:srgbClr val="666666"/>
                          </a:solidFill>
                        </a:rPr>
                        <a:t>37,50 €</a:t>
                      </a:r>
                      <a:endParaRPr sz="1000" b="1">
                        <a:solidFill>
                          <a:srgbClr val="666666"/>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dirty="0">
                          <a:solidFill>
                            <a:srgbClr val="666666"/>
                          </a:solidFill>
                        </a:rPr>
                        <a:t>75 €</a:t>
                      </a:r>
                      <a:endParaRPr sz="1000" b="1" dirty="0">
                        <a:solidFill>
                          <a:srgbClr val="666666"/>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99513">
                <a:tc>
                  <a:txBody>
                    <a:bodyPr/>
                    <a:lstStyle/>
                    <a:p>
                      <a:pPr marL="0" lvl="0" indent="0" algn="ctr" rtl="0">
                        <a:lnSpc>
                          <a:spcPct val="115000"/>
                        </a:lnSpc>
                        <a:spcBef>
                          <a:spcPts val="0"/>
                        </a:spcBef>
                        <a:spcAft>
                          <a:spcPts val="0"/>
                        </a:spcAft>
                        <a:buNone/>
                      </a:pPr>
                      <a:r>
                        <a:rPr lang="en" sz="1000" b="1" dirty="0">
                          <a:solidFill>
                            <a:srgbClr val="666666"/>
                          </a:solidFill>
                        </a:rPr>
                        <a:t>300 € </a:t>
                      </a:r>
                      <a:endParaRPr sz="1000" b="1" dirty="0">
                        <a:solidFill>
                          <a:srgbClr val="666666"/>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dirty="0">
                          <a:solidFill>
                            <a:srgbClr val="666666"/>
                          </a:solidFill>
                        </a:rPr>
                        <a:t>300 €</a:t>
                      </a:r>
                      <a:endParaRPr sz="1000" b="1" dirty="0">
                        <a:solidFill>
                          <a:srgbClr val="666666"/>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2"/>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sp>
        <p:nvSpPr>
          <p:cNvPr id="202" name="Google Shape;202;p22"/>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lvl="0"/>
            <a:r>
              <a:rPr lang="en" dirty="0"/>
              <a:t>3- Bilan des activités 2019 </a:t>
            </a:r>
            <a:endParaRPr dirty="0"/>
          </a:p>
        </p:txBody>
      </p:sp>
      <p:sp>
        <p:nvSpPr>
          <p:cNvPr id="203" name="Google Shape;203;p22"/>
          <p:cNvSpPr txBox="1">
            <a:spLocks noGrp="1"/>
          </p:cNvSpPr>
          <p:nvPr>
            <p:ph type="body" idx="1"/>
          </p:nvPr>
        </p:nvSpPr>
        <p:spPr>
          <a:xfrm>
            <a:off x="76800" y="1427475"/>
            <a:ext cx="7816800" cy="3573600"/>
          </a:xfrm>
          <a:prstGeom prst="rect">
            <a:avLst/>
          </a:prstGeom>
        </p:spPr>
        <p:txBody>
          <a:bodyPr spcFirstLastPara="1" wrap="square" lIns="91425" tIns="91425" rIns="91425" bIns="91425" anchor="ctr" anchorCtr="0">
            <a:noAutofit/>
          </a:bodyPr>
          <a:lstStyle/>
          <a:p>
            <a:pPr marL="457200" lvl="0" indent="-368300" algn="l" rtl="0">
              <a:spcBef>
                <a:spcPts val="600"/>
              </a:spcBef>
              <a:spcAft>
                <a:spcPts val="0"/>
              </a:spcAft>
              <a:buSzPts val="2200"/>
              <a:buChar char="»"/>
            </a:pPr>
            <a:r>
              <a:rPr lang="en" sz="2200" dirty="0"/>
              <a:t>Forum sur la maîtrise du risque chimique</a:t>
            </a:r>
            <a:endParaRPr sz="2200" dirty="0"/>
          </a:p>
          <a:p>
            <a:pPr marL="457200" lvl="0" indent="-368300" algn="l" rtl="0">
              <a:spcBef>
                <a:spcPts val="0"/>
              </a:spcBef>
              <a:spcAft>
                <a:spcPts val="0"/>
              </a:spcAft>
              <a:buSzPts val="2200"/>
              <a:buChar char="»"/>
            </a:pPr>
            <a:r>
              <a:rPr lang="en" sz="2200" dirty="0"/>
              <a:t>Journée technique </a:t>
            </a:r>
            <a:endParaRPr sz="2200" dirty="0"/>
          </a:p>
          <a:p>
            <a:pPr marL="457200" lvl="0" indent="-368300" algn="l" rtl="0">
              <a:spcBef>
                <a:spcPts val="0"/>
              </a:spcBef>
              <a:spcAft>
                <a:spcPts val="0"/>
              </a:spcAft>
              <a:buSzPts val="2200"/>
              <a:buChar char="»"/>
            </a:pPr>
            <a:r>
              <a:rPr lang="en" sz="2200" dirty="0"/>
              <a:t>Communication</a:t>
            </a:r>
            <a:endParaRPr sz="2200" dirty="0"/>
          </a:p>
          <a:p>
            <a:pPr marL="457200" lvl="0" indent="-368300" algn="l" rtl="0">
              <a:spcBef>
                <a:spcPts val="0"/>
              </a:spcBef>
              <a:spcAft>
                <a:spcPts val="0"/>
              </a:spcAft>
              <a:buSzPts val="2200"/>
              <a:buChar char="»"/>
            </a:pPr>
            <a:r>
              <a:rPr lang="en" sz="2200" dirty="0"/>
              <a:t>Certification</a:t>
            </a:r>
            <a:endParaRPr sz="2200" dirty="0"/>
          </a:p>
          <a:p>
            <a:pPr marL="457200" lvl="0" indent="-368300" algn="l" rtl="0">
              <a:spcBef>
                <a:spcPts val="0"/>
              </a:spcBef>
              <a:spcAft>
                <a:spcPts val="0"/>
              </a:spcAft>
              <a:buSzPts val="2200"/>
              <a:buChar char="»"/>
            </a:pPr>
            <a:r>
              <a:rPr lang="en" sz="2200" dirty="0"/>
              <a:t>Formation Hygiène du Travail</a:t>
            </a:r>
            <a:endParaRPr sz="2200" dirty="0"/>
          </a:p>
          <a:p>
            <a:pPr marL="457200" lvl="0" indent="-368300" algn="l" rtl="0">
              <a:spcBef>
                <a:spcPts val="0"/>
              </a:spcBef>
              <a:spcAft>
                <a:spcPts val="0"/>
              </a:spcAft>
              <a:buSzPts val="2200"/>
              <a:buChar char="»"/>
            </a:pPr>
            <a:r>
              <a:rPr lang="en" sz="2200" dirty="0"/>
              <a:t>Partage avec d’autres associations françaises et européennes</a:t>
            </a:r>
            <a:endParaRPr sz="2200" dirty="0"/>
          </a:p>
          <a:p>
            <a:pPr marL="457200" lvl="0" indent="-368300" algn="l" rtl="0">
              <a:spcBef>
                <a:spcPts val="0"/>
              </a:spcBef>
              <a:spcAft>
                <a:spcPts val="0"/>
              </a:spcAft>
              <a:buSzPts val="2200"/>
              <a:buChar char="»"/>
            </a:pPr>
            <a:r>
              <a:rPr lang="en" sz="2200" dirty="0"/>
              <a:t>Plateforme européenne</a:t>
            </a:r>
            <a:endParaRPr sz="2200" dirty="0"/>
          </a:p>
          <a:p>
            <a:pPr marL="457200" lvl="0" indent="0" algn="l" rtl="0">
              <a:spcBef>
                <a:spcPts val="600"/>
              </a:spcBef>
              <a:spcAft>
                <a:spcPts val="0"/>
              </a:spcAft>
              <a:buNone/>
            </a:pPr>
            <a:endParaRPr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sp>
        <p:nvSpPr>
          <p:cNvPr id="209" name="Google Shape;209;p23"/>
          <p:cNvSpPr txBox="1">
            <a:spLocks noGrp="1"/>
          </p:cNvSpPr>
          <p:nvPr>
            <p:ph type="title" idx="4294967295"/>
          </p:nvPr>
        </p:nvSpPr>
        <p:spPr>
          <a:xfrm>
            <a:off x="2409350" y="204525"/>
            <a:ext cx="66960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Forum sur la maîtrise du risque chimique</a:t>
            </a:r>
            <a:endParaRPr/>
          </a:p>
        </p:txBody>
      </p:sp>
      <p:sp>
        <p:nvSpPr>
          <p:cNvPr id="210" name="Google Shape;210;p23"/>
          <p:cNvSpPr txBox="1">
            <a:spLocks noGrp="1"/>
          </p:cNvSpPr>
          <p:nvPr>
            <p:ph type="body" idx="1"/>
          </p:nvPr>
        </p:nvSpPr>
        <p:spPr>
          <a:xfrm>
            <a:off x="86975" y="1299882"/>
            <a:ext cx="5581500" cy="3877037"/>
          </a:xfrm>
          <a:prstGeom prst="rect">
            <a:avLst/>
          </a:prstGeom>
        </p:spPr>
        <p:txBody>
          <a:bodyPr spcFirstLastPara="1" wrap="square" lIns="91425" tIns="91425" rIns="91425" bIns="91425" anchor="ctr" anchorCtr="0">
            <a:noAutofit/>
          </a:bodyPr>
          <a:lstStyle/>
          <a:p>
            <a:pPr marL="285750" indent="-285750" algn="l"/>
            <a:r>
              <a:rPr lang="fr-CH" sz="1800" dirty="0"/>
              <a:t>Ce forum s’est fait dans le cadre de la campagne EU OSHA “Lieux de travail sains : maîtriser l’usage des substances dangereuses”.</a:t>
            </a:r>
          </a:p>
          <a:p>
            <a:pPr marL="285750" indent="-285750" algn="l"/>
            <a:endParaRPr lang="fr-CH" sz="1800" dirty="0"/>
          </a:p>
          <a:p>
            <a:pPr marL="285750" indent="-285750" algn="l"/>
            <a:r>
              <a:rPr lang="fr-CH" sz="1800" dirty="0"/>
              <a:t>Pour ce forum, divers intervenants </a:t>
            </a:r>
            <a:r>
              <a:rPr lang="fr-FR" sz="1800" dirty="0">
                <a:sym typeface="Wingdings" panose="05000000000000000000" pitchFamily="2" charset="2"/>
              </a:rPr>
              <a:t>institutionnels (DGT, Santé Publique France et CRAMIF) et privés (St Gobain, Solvay) </a:t>
            </a:r>
            <a:r>
              <a:rPr lang="fr-CH" sz="1800" dirty="0"/>
              <a:t>se sont relayés devant une cinquantaine de participants. Un panel d’intervenants et des sujets (retour d’expérience Garage sans CMR et présentation d’innovation par l’OPPBTP) fort appréciés par le public.</a:t>
            </a:r>
          </a:p>
          <a:p>
            <a:pPr marL="285750" indent="-285750" algn="l"/>
            <a:endParaRPr lang="fr-CH" sz="1800" dirty="0"/>
          </a:p>
          <a:p>
            <a:pPr marL="285750" indent="-285750" algn="l"/>
            <a:r>
              <a:rPr lang="fr-CH" sz="1800" dirty="0"/>
              <a:t>Ce forum a permis d’avoir 9 nouvelles adhésions.</a:t>
            </a:r>
          </a:p>
        </p:txBody>
      </p:sp>
      <p:pic>
        <p:nvPicPr>
          <p:cNvPr id="211" name="Google Shape;211;p23"/>
          <p:cNvPicPr preferRelativeResize="0"/>
          <p:nvPr/>
        </p:nvPicPr>
        <p:blipFill>
          <a:blip r:embed="rId3">
            <a:alphaModFix/>
          </a:blip>
          <a:stretch>
            <a:fillRect/>
          </a:stretch>
        </p:blipFill>
        <p:spPr>
          <a:xfrm>
            <a:off x="5799249" y="814725"/>
            <a:ext cx="3344751" cy="4328775"/>
          </a:xfrm>
          <a:prstGeom prst="rect">
            <a:avLst/>
          </a:prstGeom>
          <a:noFill/>
          <a:ln>
            <a:solidFill>
              <a:schemeClr val="tx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4"/>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217" name="Google Shape;217;p24"/>
          <p:cNvSpPr txBox="1">
            <a:spLocks noGrp="1"/>
          </p:cNvSpPr>
          <p:nvPr>
            <p:ph type="body" idx="1"/>
          </p:nvPr>
        </p:nvSpPr>
        <p:spPr>
          <a:xfrm>
            <a:off x="86974" y="1395375"/>
            <a:ext cx="6149719" cy="3605400"/>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Une journée technique avec Dräger a eu lieu le 28 novembre 2019 à Antony (92) avec une dizaine d’adhérents SOFHYT. </a:t>
            </a:r>
          </a:p>
          <a:p>
            <a:pPr marL="457200" lvl="0" indent="0" algn="l" rtl="0">
              <a:spcBef>
                <a:spcPts val="600"/>
              </a:spcBef>
              <a:spcAft>
                <a:spcPts val="0"/>
              </a:spcAft>
              <a:buNone/>
            </a:pPr>
            <a:endParaRPr lang="fr-CH" sz="1800" dirty="0"/>
          </a:p>
          <a:p>
            <a:pPr marL="457200" lvl="0" indent="-342900" algn="l" rtl="0">
              <a:spcBef>
                <a:spcPts val="600"/>
              </a:spcBef>
              <a:spcAft>
                <a:spcPts val="0"/>
              </a:spcAft>
              <a:buSzPts val="1800"/>
              <a:buChar char="»"/>
            </a:pPr>
            <a:r>
              <a:rPr lang="fr-CH" sz="1800" dirty="0"/>
              <a:t>Les thèmes abordés au cours de cette journée étaient : </a:t>
            </a:r>
          </a:p>
          <a:p>
            <a:pPr marL="914400" lvl="1" indent="-342900" algn="l" rtl="0">
              <a:spcBef>
                <a:spcPts val="0"/>
              </a:spcBef>
              <a:spcAft>
                <a:spcPts val="0"/>
              </a:spcAft>
              <a:buSzPts val="1800"/>
              <a:buChar char="⋄"/>
            </a:pPr>
            <a:r>
              <a:rPr lang="fr-CH" sz="1800" dirty="0"/>
              <a:t>La protection respiratoire</a:t>
            </a:r>
          </a:p>
          <a:p>
            <a:pPr marL="914400" lvl="1" indent="-342900" algn="l" rtl="0">
              <a:spcBef>
                <a:spcPts val="0"/>
              </a:spcBef>
              <a:spcAft>
                <a:spcPts val="0"/>
              </a:spcAft>
              <a:buSzPts val="1800"/>
              <a:buChar char="⋄"/>
            </a:pPr>
            <a:r>
              <a:rPr lang="fr-CH" sz="1800" dirty="0"/>
              <a:t>La détection d’alcool et de stupéfiants</a:t>
            </a:r>
          </a:p>
          <a:p>
            <a:pPr marL="914400" lvl="1" indent="-342900" algn="l" rtl="0">
              <a:spcBef>
                <a:spcPts val="0"/>
              </a:spcBef>
              <a:spcAft>
                <a:spcPts val="0"/>
              </a:spcAft>
              <a:buSzPts val="1800"/>
              <a:buChar char="⋄"/>
            </a:pPr>
            <a:r>
              <a:rPr lang="fr-CH" sz="1800" dirty="0"/>
              <a:t>La détection versus les mesures</a:t>
            </a:r>
          </a:p>
        </p:txBody>
      </p:sp>
      <p:sp>
        <p:nvSpPr>
          <p:cNvPr id="218" name="Google Shape;218;p24"/>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Journée technique</a:t>
            </a:r>
            <a:endParaRPr/>
          </a:p>
        </p:txBody>
      </p:sp>
      <p:pic>
        <p:nvPicPr>
          <p:cNvPr id="2" name="Picture 1"/>
          <p:cNvPicPr>
            <a:picLocks noChangeAspect="1"/>
          </p:cNvPicPr>
          <p:nvPr/>
        </p:nvPicPr>
        <p:blipFill>
          <a:blip r:embed="rId3"/>
          <a:stretch>
            <a:fillRect/>
          </a:stretch>
        </p:blipFill>
        <p:spPr>
          <a:xfrm>
            <a:off x="6236694" y="951570"/>
            <a:ext cx="2907306" cy="4191930"/>
          </a:xfrm>
          <a:prstGeom prst="rect">
            <a:avLst/>
          </a:prstGeom>
          <a:ln>
            <a:solidFill>
              <a:schemeClr val="tx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224" name="Google Shape;224;p25"/>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Communication</a:t>
            </a:r>
            <a:endParaRPr/>
          </a:p>
        </p:txBody>
      </p:sp>
      <p:sp>
        <p:nvSpPr>
          <p:cNvPr id="225" name="Google Shape;225;p25"/>
          <p:cNvSpPr txBox="1">
            <a:spLocks noGrp="1"/>
          </p:cNvSpPr>
          <p:nvPr>
            <p:ph type="body" idx="1"/>
          </p:nvPr>
        </p:nvSpPr>
        <p:spPr>
          <a:xfrm>
            <a:off x="76984" y="1689118"/>
            <a:ext cx="8479800" cy="2745609"/>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fr-CH" sz="2000" u="sng" dirty="0"/>
              <a:t>Identité visuelle</a:t>
            </a:r>
          </a:p>
          <a:p>
            <a:pPr marL="0" lvl="0" indent="0" algn="l" rtl="0">
              <a:spcBef>
                <a:spcPts val="600"/>
              </a:spcBef>
              <a:spcAft>
                <a:spcPts val="0"/>
              </a:spcAft>
              <a:buNone/>
            </a:pPr>
            <a:r>
              <a:rPr lang="fr-CH" sz="1500" dirty="0"/>
              <a:t>La SOFHYT a changé de logo et a mis à jour son site internet en ligne avec ce nouveau logo.</a:t>
            </a:r>
          </a:p>
          <a:p>
            <a:pPr marL="0" lvl="0" indent="0" algn="l" rtl="0">
              <a:spcBef>
                <a:spcPts val="600"/>
              </a:spcBef>
              <a:spcAft>
                <a:spcPts val="0"/>
              </a:spcAft>
              <a:buNone/>
            </a:pPr>
            <a:endParaRPr lang="fr-CH" sz="500" dirty="0"/>
          </a:p>
          <a:p>
            <a:pPr marL="0" indent="0" algn="l">
              <a:buNone/>
            </a:pPr>
            <a:r>
              <a:rPr lang="fr-CH" sz="2000" u="sng" dirty="0"/>
              <a:t>Communication</a:t>
            </a:r>
          </a:p>
          <a:p>
            <a:pPr marL="0" lvl="0" indent="0" algn="l" rtl="0">
              <a:spcBef>
                <a:spcPts val="600"/>
              </a:spcBef>
              <a:spcAft>
                <a:spcPts val="0"/>
              </a:spcAft>
              <a:buNone/>
            </a:pPr>
            <a:r>
              <a:rPr lang="fr-CH" sz="1500" dirty="0"/>
              <a:t>Des cartes de visite ont été faites également en ligne avec cette nouvelle identité. Une présentation PowerPoint de la SOFHYT a été mise à disposition de ceux qui voudraient présenter l’association. </a:t>
            </a:r>
          </a:p>
          <a:p>
            <a:pPr marL="0" lvl="0" indent="0" algn="l" rtl="0">
              <a:spcBef>
                <a:spcPts val="600"/>
              </a:spcBef>
              <a:spcAft>
                <a:spcPts val="0"/>
              </a:spcAft>
              <a:buNone/>
            </a:pPr>
            <a:endParaRPr lang="fr-CH" sz="1500" dirty="0"/>
          </a:p>
          <a:p>
            <a:pPr marL="0" lvl="0" indent="0" algn="l" rtl="0">
              <a:spcBef>
                <a:spcPts val="600"/>
              </a:spcBef>
              <a:spcAft>
                <a:spcPts val="0"/>
              </a:spcAft>
              <a:buNone/>
            </a:pPr>
            <a:r>
              <a:rPr lang="fr-CH" sz="1500" dirty="0"/>
              <a:t>La SOFHYT a été créée en tant qu’association sur LinkedIn, ce afin de pouvoir plus communiquer sur nos activités.</a:t>
            </a:r>
          </a:p>
          <a:p>
            <a:pPr marL="0" lvl="0" indent="0" algn="l" rtl="0">
              <a:spcBef>
                <a:spcPts val="600"/>
              </a:spcBef>
              <a:spcAft>
                <a:spcPts val="0"/>
              </a:spcAft>
              <a:buNone/>
            </a:pPr>
            <a:endParaRPr lang="fr-CH" sz="1000" dirty="0"/>
          </a:p>
          <a:p>
            <a:pPr marL="0" lvl="0" indent="0" algn="l" rtl="0">
              <a:spcBef>
                <a:spcPts val="600"/>
              </a:spcBef>
              <a:spcAft>
                <a:spcPts val="0"/>
              </a:spcAft>
              <a:buNone/>
            </a:pPr>
            <a:r>
              <a:rPr lang="fr-CH" sz="1500" dirty="0"/>
              <a:t>Un article a été publié pour relater notre forum sur la maîtrise du risque chimique. Un autre portrait sur le rôle du préventeur a mis en avant la SOFHYT.</a:t>
            </a:r>
            <a:endParaRPr lang="fr-CH" sz="1400"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sp>
        <p:nvSpPr>
          <p:cNvPr id="224" name="Google Shape;224;p25"/>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Communication</a:t>
            </a:r>
            <a:endParaRPr/>
          </a:p>
        </p:txBody>
      </p:sp>
      <p:pic>
        <p:nvPicPr>
          <p:cNvPr id="2" name="Picture 1">
            <a:extLst>
              <a:ext uri="{FF2B5EF4-FFF2-40B4-BE49-F238E27FC236}">
                <a16:creationId xmlns:a16="http://schemas.microsoft.com/office/drawing/2014/main" id="{7CB77ACA-F9FE-4EC6-A45D-F27BD77D1216}"/>
              </a:ext>
            </a:extLst>
          </p:cNvPr>
          <p:cNvPicPr>
            <a:picLocks noChangeAspect="1"/>
          </p:cNvPicPr>
          <p:nvPr/>
        </p:nvPicPr>
        <p:blipFill>
          <a:blip r:embed="rId3"/>
          <a:stretch>
            <a:fillRect/>
          </a:stretch>
        </p:blipFill>
        <p:spPr>
          <a:xfrm>
            <a:off x="691109" y="1107299"/>
            <a:ext cx="4534337" cy="3834182"/>
          </a:xfrm>
          <a:prstGeom prst="rect">
            <a:avLst/>
          </a:prstGeom>
        </p:spPr>
      </p:pic>
      <p:pic>
        <p:nvPicPr>
          <p:cNvPr id="5" name="Picture 4">
            <a:extLst>
              <a:ext uri="{FF2B5EF4-FFF2-40B4-BE49-F238E27FC236}">
                <a16:creationId xmlns:a16="http://schemas.microsoft.com/office/drawing/2014/main" id="{64A41037-3DC3-47FC-A438-5E3F50F3C78D}"/>
              </a:ext>
            </a:extLst>
          </p:cNvPr>
          <p:cNvPicPr>
            <a:picLocks noChangeAspect="1"/>
          </p:cNvPicPr>
          <p:nvPr/>
        </p:nvPicPr>
        <p:blipFill>
          <a:blip r:embed="rId4"/>
          <a:stretch>
            <a:fillRect/>
          </a:stretch>
        </p:blipFill>
        <p:spPr>
          <a:xfrm>
            <a:off x="6369449" y="429971"/>
            <a:ext cx="2461685" cy="1354655"/>
          </a:xfrm>
          <a:prstGeom prst="rect">
            <a:avLst/>
          </a:prstGeom>
        </p:spPr>
      </p:pic>
      <p:pic>
        <p:nvPicPr>
          <p:cNvPr id="6" name="Google Shape;204;p12">
            <a:extLst>
              <a:ext uri="{FF2B5EF4-FFF2-40B4-BE49-F238E27FC236}">
                <a16:creationId xmlns:a16="http://schemas.microsoft.com/office/drawing/2014/main" id="{7ECCA806-2B3C-4B5A-A5E5-6E40CA649D36}"/>
              </a:ext>
            </a:extLst>
          </p:cNvPr>
          <p:cNvPicPr preferRelativeResize="0"/>
          <p:nvPr/>
        </p:nvPicPr>
        <p:blipFill>
          <a:blip r:embed="rId5">
            <a:alphaModFix/>
          </a:blip>
          <a:stretch>
            <a:fillRect/>
          </a:stretch>
        </p:blipFill>
        <p:spPr>
          <a:xfrm>
            <a:off x="5708701" y="1997174"/>
            <a:ext cx="2779674" cy="2147699"/>
          </a:xfrm>
          <a:prstGeom prst="rect">
            <a:avLst/>
          </a:prstGeom>
          <a:noFill/>
          <a:ln w="9525" cap="flat" cmpd="sng">
            <a:solidFill>
              <a:srgbClr val="000000"/>
            </a:solidFill>
            <a:prstDash val="solid"/>
            <a:round/>
            <a:headEnd type="none" w="sm" len="sm"/>
            <a:tailEnd type="none" w="sm" len="sm"/>
          </a:ln>
        </p:spPr>
      </p:pic>
    </p:spTree>
    <p:extLst>
      <p:ext uri="{BB962C8B-B14F-4D97-AF65-F5344CB8AC3E}">
        <p14:creationId xmlns:p14="http://schemas.microsoft.com/office/powerpoint/2010/main" val="4171887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sp>
        <p:nvSpPr>
          <p:cNvPr id="231" name="Google Shape;231;p26"/>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Certification</a:t>
            </a:r>
            <a:endParaRPr/>
          </a:p>
        </p:txBody>
      </p:sp>
      <p:sp>
        <p:nvSpPr>
          <p:cNvPr id="232" name="Google Shape;232;p26"/>
          <p:cNvSpPr txBox="1">
            <a:spLocks noGrp="1"/>
          </p:cNvSpPr>
          <p:nvPr>
            <p:ph type="body" idx="1"/>
          </p:nvPr>
        </p:nvSpPr>
        <p:spPr>
          <a:xfrm>
            <a:off x="209320" y="1382233"/>
            <a:ext cx="7954179" cy="3179135"/>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Un examen de certification a eu lieu en juin 2019. Les 3 candidats ont obtenu leur certification en hygiène du travail. Le faible nombre de candidats s’expliquait entre autres par le délai assez court entre l’annonce de l’examen et la date de ce dernier, ce qui ne permettait pas aux candidats de bien se préparer.</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La décision a été prise d’annoncer les examens plus en avance.</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En parallèle, 2 dossiers ont été revus pour renouvellement et ont été validés.</a:t>
            </a:r>
            <a:endParaRPr lang="fr-CH"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7"/>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sp>
        <p:nvSpPr>
          <p:cNvPr id="238" name="Google Shape;238;p27"/>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Formation Hygiène du Travail</a:t>
            </a:r>
            <a:endParaRPr/>
          </a:p>
        </p:txBody>
      </p:sp>
      <p:sp>
        <p:nvSpPr>
          <p:cNvPr id="239" name="Google Shape;239;p27"/>
          <p:cNvSpPr txBox="1">
            <a:spLocks noGrp="1"/>
          </p:cNvSpPr>
          <p:nvPr>
            <p:ph type="body" idx="1"/>
          </p:nvPr>
        </p:nvSpPr>
        <p:spPr>
          <a:xfrm>
            <a:off x="86976" y="1644200"/>
            <a:ext cx="6908735" cy="3366900"/>
          </a:xfrm>
          <a:prstGeom prst="rect">
            <a:avLst/>
          </a:prstGeom>
        </p:spPr>
        <p:txBody>
          <a:bodyPr spcFirstLastPara="1" wrap="square" lIns="91425" tIns="91425" rIns="91425" bIns="91425" anchor="ctr" anchorCtr="0">
            <a:noAutofit/>
          </a:bodyPr>
          <a:lstStyle/>
          <a:p>
            <a:pPr marL="457200" lvl="0" indent="-342900" algn="just" rtl="0">
              <a:spcBef>
                <a:spcPts val="600"/>
              </a:spcBef>
              <a:spcAft>
                <a:spcPts val="0"/>
              </a:spcAft>
              <a:buSzPts val="1800"/>
              <a:buChar char="»"/>
            </a:pPr>
            <a:r>
              <a:rPr lang="fr-CH" sz="1800" dirty="0"/>
              <a:t>Plusieurs membres de la SOFHYT ont revu et validé la traduction du module W201 de l’OHTA sur les bases de l’hygiène du travail. </a:t>
            </a:r>
          </a:p>
          <a:p>
            <a:pPr marL="114300" lvl="0" indent="0" algn="just" rtl="0">
              <a:spcBef>
                <a:spcPts val="600"/>
              </a:spcBef>
              <a:spcAft>
                <a:spcPts val="0"/>
              </a:spcAft>
              <a:buSzPts val="1800"/>
              <a:buNone/>
            </a:pPr>
            <a:endParaRPr lang="fr-CH" sz="1800" dirty="0"/>
          </a:p>
          <a:p>
            <a:pPr lvl="0" indent="-342900" algn="just">
              <a:buSzPts val="1800"/>
            </a:pPr>
            <a:r>
              <a:rPr lang="fr-CH" sz="1800" dirty="0"/>
              <a:t>La SOFHYT a fait la promotion de  la formation W201 proposée par </a:t>
            </a:r>
            <a:r>
              <a:rPr lang="fr-CH" sz="1800" dirty="0" err="1"/>
              <a:t>ToxPro</a:t>
            </a:r>
            <a:r>
              <a:rPr lang="fr-CH" sz="1800" dirty="0"/>
              <a:t> (organisme certifié OHTA) en décembre. </a:t>
            </a:r>
            <a:r>
              <a:rPr lang="fr-CH" sz="1800" dirty="0" err="1"/>
              <a:t>ToxPro</a:t>
            </a:r>
            <a:r>
              <a:rPr lang="fr-CH" sz="1800" dirty="0"/>
              <a:t> s’est associé à </a:t>
            </a:r>
            <a:r>
              <a:rPr lang="fr-CH" sz="1800" dirty="0" err="1"/>
              <a:t>Sicadae</a:t>
            </a:r>
            <a:r>
              <a:rPr lang="fr-CH" sz="1800" dirty="0"/>
              <a:t> pour pouvoir être reconnu comme organisme de formation. Les 7 participants ont beaucoup apprécié cette formation et se sont dit intéressés pour en suivre d’autres si cela était proposé.</a:t>
            </a:r>
          </a:p>
          <a:p>
            <a:pPr lvl="0" indent="-342900" algn="just">
              <a:buSzPts val="1800"/>
            </a:pPr>
            <a:endParaRPr lang="fr-CH" sz="1800" dirty="0"/>
          </a:p>
          <a:p>
            <a:pPr lvl="0" indent="-342900" algn="just">
              <a:buSzPts val="1800"/>
            </a:pPr>
            <a:r>
              <a:rPr lang="fr-CH" sz="1800" dirty="0"/>
              <a:t>Tous les candidats ont obtenu leur examen final. </a:t>
            </a:r>
            <a:endParaRPr lang="fr-CH" sz="2000" dirty="0"/>
          </a:p>
          <a:p>
            <a:pPr marL="0" lvl="0" indent="0" algn="l" rtl="0">
              <a:spcBef>
                <a:spcPts val="600"/>
              </a:spcBef>
              <a:spcAft>
                <a:spcPts val="0"/>
              </a:spcAft>
              <a:buNone/>
            </a:pPr>
            <a:r>
              <a:rPr lang="en" sz="2000" dirty="0"/>
              <a:t> </a:t>
            </a:r>
            <a:endParaRPr sz="2200" dirty="0"/>
          </a:p>
        </p:txBody>
      </p:sp>
      <p:pic>
        <p:nvPicPr>
          <p:cNvPr id="1027" name="05164A5F-B23D-40EC-A79D-12A6E5D29256" descr="E8C2BB31-EDE6-41C9-A3FB-4519BE05F423">
            <a:extLst>
              <a:ext uri="{FF2B5EF4-FFF2-40B4-BE49-F238E27FC236}">
                <a16:creationId xmlns:a16="http://schemas.microsoft.com/office/drawing/2014/main" id="{734240FF-A5C0-4B50-B405-4DAFA5487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0823" y="1487474"/>
            <a:ext cx="1801887" cy="242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8"/>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sp>
        <p:nvSpPr>
          <p:cNvPr id="245" name="Google Shape;245;p28"/>
          <p:cNvSpPr txBox="1">
            <a:spLocks noGrp="1"/>
          </p:cNvSpPr>
          <p:nvPr>
            <p:ph type="title" idx="4294967295"/>
          </p:nvPr>
        </p:nvSpPr>
        <p:spPr>
          <a:xfrm>
            <a:off x="2728075" y="204525"/>
            <a:ext cx="6067500" cy="93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Partage avec autres associations françaises et européennes</a:t>
            </a:r>
            <a:endParaRPr/>
          </a:p>
        </p:txBody>
      </p:sp>
      <p:sp>
        <p:nvSpPr>
          <p:cNvPr id="246" name="Google Shape;246;p28"/>
          <p:cNvSpPr txBox="1">
            <a:spLocks noGrp="1"/>
          </p:cNvSpPr>
          <p:nvPr>
            <p:ph type="body" idx="1"/>
          </p:nvPr>
        </p:nvSpPr>
        <p:spPr>
          <a:xfrm>
            <a:off x="86975" y="1568000"/>
            <a:ext cx="8117700" cy="3575400"/>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Contact pris avec les autres associations européennes d’hygiénistes du travail pour partager les modes de fonctionnement et voir comment améliorer la visibilité de la SOFHYT et augmenter le nombre de membres. </a:t>
            </a:r>
          </a:p>
          <a:p>
            <a:pPr marL="457200" lvl="0" indent="0" algn="l" rtl="0">
              <a:spcBef>
                <a:spcPts val="600"/>
              </a:spcBef>
              <a:spcAft>
                <a:spcPts val="0"/>
              </a:spcAft>
              <a:buNone/>
            </a:pPr>
            <a:endParaRPr lang="fr-CH" sz="1400" dirty="0"/>
          </a:p>
          <a:p>
            <a:pPr marL="457200" lvl="0" indent="-342900" algn="l" rtl="0">
              <a:spcBef>
                <a:spcPts val="600"/>
              </a:spcBef>
              <a:spcAft>
                <a:spcPts val="0"/>
              </a:spcAft>
              <a:buSzPts val="1800"/>
              <a:buChar char="»"/>
            </a:pPr>
            <a:r>
              <a:rPr lang="fr-CH" sz="1800" dirty="0"/>
              <a:t>Contact pris avec l’INRS pour une proposition de collaboration sans succès pour l’instant.</a:t>
            </a:r>
          </a:p>
          <a:p>
            <a:pPr marL="457200" lvl="0" indent="0" algn="l" rtl="0">
              <a:spcBef>
                <a:spcPts val="600"/>
              </a:spcBef>
              <a:spcAft>
                <a:spcPts val="0"/>
              </a:spcAft>
              <a:buNone/>
            </a:pPr>
            <a:endParaRPr lang="fr-CH" sz="1800" dirty="0"/>
          </a:p>
          <a:p>
            <a:pPr marL="457200" lvl="0" indent="-342900" algn="l" rtl="0">
              <a:spcBef>
                <a:spcPts val="600"/>
              </a:spcBef>
              <a:spcAft>
                <a:spcPts val="0"/>
              </a:spcAft>
              <a:buSzPts val="1800"/>
              <a:buChar char="»"/>
            </a:pPr>
            <a:r>
              <a:rPr lang="fr-CH" sz="1800" dirty="0"/>
              <a:t>Contact pris avec la SELF (Société d’Ergonomie de Langue Française) : intervention prévue lors du prochain forum.</a:t>
            </a:r>
          </a:p>
          <a:p>
            <a:pPr marL="0" lvl="0" indent="0" algn="l" rtl="0">
              <a:spcBef>
                <a:spcPts val="600"/>
              </a:spcBef>
              <a:spcAft>
                <a:spcPts val="0"/>
              </a:spcAft>
              <a:buNone/>
            </a:pPr>
            <a:r>
              <a:rPr lang="fr-CH" sz="2000" dirty="0"/>
              <a:t> </a:t>
            </a:r>
            <a:endParaRPr lang="fr-CH"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
        <p:nvSpPr>
          <p:cNvPr id="252" name="Google Shape;252;p29"/>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Plateforme européenne</a:t>
            </a:r>
            <a:endParaRPr/>
          </a:p>
        </p:txBody>
      </p:sp>
      <p:sp>
        <p:nvSpPr>
          <p:cNvPr id="253" name="Google Shape;253;p29"/>
          <p:cNvSpPr txBox="1">
            <a:spLocks noGrp="1"/>
          </p:cNvSpPr>
          <p:nvPr>
            <p:ph type="body" idx="1"/>
          </p:nvPr>
        </p:nvSpPr>
        <p:spPr>
          <a:xfrm>
            <a:off x="86975" y="1156447"/>
            <a:ext cx="8401400" cy="3998264"/>
          </a:xfrm>
          <a:prstGeom prst="rect">
            <a:avLst/>
          </a:prstGeom>
        </p:spPr>
        <p:txBody>
          <a:bodyPr spcFirstLastPara="1" wrap="square" lIns="91425" tIns="91425" rIns="91425" bIns="91425" anchor="ctr" anchorCtr="0">
            <a:noAutofit/>
          </a:bodyPr>
          <a:lstStyle/>
          <a:p>
            <a:pPr marL="0" lvl="0" indent="0" algn="l">
              <a:spcBef>
                <a:spcPts val="0"/>
              </a:spcBef>
              <a:buNone/>
            </a:pPr>
            <a:r>
              <a:rPr lang="fr-CH" sz="1800" dirty="0"/>
              <a:t>Buts de la plateforme : </a:t>
            </a:r>
          </a:p>
          <a:p>
            <a:pPr marL="0" lvl="0" indent="0" algn="l">
              <a:spcBef>
                <a:spcPts val="0"/>
              </a:spcBef>
              <a:buNone/>
            </a:pPr>
            <a:r>
              <a:rPr lang="fr-CH" sz="1800" dirty="0"/>
              <a:t>	• Promouvoir l’harmonisation des méthodes, standards et guides en HI</a:t>
            </a:r>
          </a:p>
          <a:p>
            <a:pPr marL="0" lvl="0" indent="0" algn="l">
              <a:spcBef>
                <a:spcPts val="0"/>
              </a:spcBef>
              <a:buNone/>
            </a:pPr>
            <a:r>
              <a:rPr lang="fr-CH" sz="1800" dirty="0"/>
              <a:t>	• Servir de point de contact pour les institutions EU</a:t>
            </a:r>
          </a:p>
          <a:p>
            <a:pPr marL="0" lvl="0" indent="0" algn="l">
              <a:spcBef>
                <a:spcPts val="0"/>
              </a:spcBef>
              <a:buNone/>
            </a:pPr>
            <a:r>
              <a:rPr lang="fr-CH" sz="1800" dirty="0"/>
              <a:t>	• Contribuer au développement de schémas de formation, qualification ou certification en IH dans le contexte d’une réglementation commune EU</a:t>
            </a:r>
          </a:p>
          <a:p>
            <a:pPr marL="0" lvl="0" indent="0" algn="l">
              <a:spcBef>
                <a:spcPts val="0"/>
              </a:spcBef>
              <a:buNone/>
            </a:pPr>
            <a:r>
              <a:rPr lang="fr-CH" sz="1800" dirty="0"/>
              <a:t>	• Partager la connaissance en HI et les expériences terrain</a:t>
            </a:r>
          </a:p>
          <a:p>
            <a:pPr marL="0" lvl="0" indent="0" algn="l">
              <a:spcBef>
                <a:spcPts val="0"/>
              </a:spcBef>
              <a:buNone/>
            </a:pPr>
            <a:r>
              <a:rPr lang="fr-CH" sz="1800" dirty="0"/>
              <a:t>	• Renforcer la communication et la collaboration entre les différentes associations EU</a:t>
            </a:r>
          </a:p>
          <a:p>
            <a:pPr marL="0" lvl="0" indent="0" algn="l">
              <a:spcBef>
                <a:spcPts val="0"/>
              </a:spcBef>
              <a:buNone/>
            </a:pPr>
            <a:r>
              <a:rPr lang="fr-CH" sz="1800" dirty="0"/>
              <a:t>	• Créer plus de visibilité sur l’HI en tant que profession au niveau européen</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Plateforme constituée de 8 pays : Pays-Bas, Belgique, Allemagne, Suisse, France, Italie, Espagne et GB. Le représentant SOFHYT est Charles Alarcon.</a:t>
            </a:r>
          </a:p>
          <a:p>
            <a:pPr marL="457200" lvl="0" indent="0" algn="l" rtl="0">
              <a:spcBef>
                <a:spcPts val="600"/>
              </a:spcBef>
              <a:spcAft>
                <a:spcPts val="0"/>
              </a:spcAft>
              <a:buNone/>
            </a:pPr>
            <a:endParaRPr lang="fr-CH" sz="1400" dirty="0"/>
          </a:p>
          <a:p>
            <a:pPr marL="457200" lvl="0" indent="-342900" algn="l" rtl="0">
              <a:spcBef>
                <a:spcPts val="600"/>
              </a:spcBef>
              <a:spcAft>
                <a:spcPts val="0"/>
              </a:spcAft>
              <a:buSzPts val="1800"/>
              <a:buChar char="»"/>
            </a:pPr>
            <a:r>
              <a:rPr lang="fr-CH" sz="1800" dirty="0"/>
              <a:t>En 2019, la plateforme a réfléchi à son identité administrative.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2"/>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sp>
        <p:nvSpPr>
          <p:cNvPr id="202" name="Google Shape;202;p22"/>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4- Plan d’actions 2020 </a:t>
            </a:r>
            <a:endParaRPr dirty="0"/>
          </a:p>
        </p:txBody>
      </p:sp>
      <p:sp>
        <p:nvSpPr>
          <p:cNvPr id="203" name="Google Shape;203;p22"/>
          <p:cNvSpPr txBox="1">
            <a:spLocks noGrp="1"/>
          </p:cNvSpPr>
          <p:nvPr>
            <p:ph type="body" idx="1"/>
          </p:nvPr>
        </p:nvSpPr>
        <p:spPr>
          <a:xfrm>
            <a:off x="233916" y="1427475"/>
            <a:ext cx="7659684" cy="2602265"/>
          </a:xfrm>
          <a:prstGeom prst="rect">
            <a:avLst/>
          </a:prstGeom>
        </p:spPr>
        <p:txBody>
          <a:bodyPr spcFirstLastPara="1" wrap="square" lIns="91425" tIns="91425" rIns="91425" bIns="91425" anchor="ctr" anchorCtr="0">
            <a:noAutofit/>
          </a:bodyPr>
          <a:lstStyle/>
          <a:p>
            <a:pPr marL="457200" lvl="0" indent="-368300" algn="l" rtl="0">
              <a:spcBef>
                <a:spcPts val="600"/>
              </a:spcBef>
              <a:spcAft>
                <a:spcPts val="0"/>
              </a:spcAft>
              <a:buSzPts val="2200"/>
              <a:buChar char="»"/>
            </a:pPr>
            <a:r>
              <a:rPr lang="en" sz="2200" dirty="0"/>
              <a:t>Forum </a:t>
            </a:r>
            <a:r>
              <a:rPr lang="fr-CH" sz="2200" dirty="0"/>
              <a:t>et journée technique</a:t>
            </a:r>
            <a:endParaRPr lang="en" sz="2200" dirty="0"/>
          </a:p>
          <a:p>
            <a:pPr marL="457200" lvl="0" indent="-368300" algn="l" rtl="0">
              <a:spcBef>
                <a:spcPts val="0"/>
              </a:spcBef>
              <a:spcAft>
                <a:spcPts val="0"/>
              </a:spcAft>
              <a:buSzPts val="2200"/>
              <a:buChar char="»"/>
            </a:pPr>
            <a:r>
              <a:rPr lang="en" sz="2200" dirty="0"/>
              <a:t>Communication</a:t>
            </a:r>
            <a:endParaRPr sz="2200" dirty="0"/>
          </a:p>
          <a:p>
            <a:pPr marL="457200" lvl="0" indent="-368300" algn="l" rtl="0">
              <a:spcBef>
                <a:spcPts val="0"/>
              </a:spcBef>
              <a:spcAft>
                <a:spcPts val="0"/>
              </a:spcAft>
              <a:buSzPts val="2200"/>
              <a:buChar char="»"/>
            </a:pPr>
            <a:r>
              <a:rPr lang="en" sz="2200" dirty="0"/>
              <a:t>Certification</a:t>
            </a:r>
          </a:p>
          <a:p>
            <a:pPr marL="457200" lvl="0" indent="-368300" algn="l" rtl="0">
              <a:spcBef>
                <a:spcPts val="0"/>
              </a:spcBef>
              <a:spcAft>
                <a:spcPts val="0"/>
              </a:spcAft>
              <a:buSzPts val="2200"/>
              <a:buChar char="»"/>
            </a:pPr>
            <a:r>
              <a:rPr lang="en" sz="2200" dirty="0"/>
              <a:t>COVID-19</a:t>
            </a:r>
          </a:p>
          <a:p>
            <a:pPr marL="457200" lvl="0" indent="-368300" algn="l" rtl="0">
              <a:spcBef>
                <a:spcPts val="0"/>
              </a:spcBef>
              <a:spcAft>
                <a:spcPts val="0"/>
              </a:spcAft>
              <a:buSzPts val="2200"/>
              <a:buChar char="»"/>
            </a:pPr>
            <a:r>
              <a:rPr lang="en" sz="2200" dirty="0"/>
              <a:t>Formation Hygiène du Travail</a:t>
            </a:r>
            <a:endParaRPr sz="2200" dirty="0"/>
          </a:p>
          <a:p>
            <a:pPr marL="457200" lvl="0" indent="-368300" algn="l" rtl="0">
              <a:spcBef>
                <a:spcPts val="0"/>
              </a:spcBef>
              <a:spcAft>
                <a:spcPts val="0"/>
              </a:spcAft>
              <a:buSzPts val="2200"/>
              <a:buChar char="»"/>
            </a:pPr>
            <a:r>
              <a:rPr lang="en" sz="2200" dirty="0"/>
              <a:t>Plateforme européenne</a:t>
            </a:r>
            <a:endParaRPr sz="2200" dirty="0"/>
          </a:p>
        </p:txBody>
      </p:sp>
    </p:spTree>
    <p:extLst>
      <p:ext uri="{BB962C8B-B14F-4D97-AF65-F5344CB8AC3E}">
        <p14:creationId xmlns:p14="http://schemas.microsoft.com/office/powerpoint/2010/main" val="1363969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sp>
        <p:nvSpPr>
          <p:cNvPr id="209" name="Google Shape;209;p23"/>
          <p:cNvSpPr txBox="1">
            <a:spLocks noGrp="1"/>
          </p:cNvSpPr>
          <p:nvPr>
            <p:ph type="title" idx="4294967295"/>
          </p:nvPr>
        </p:nvSpPr>
        <p:spPr>
          <a:xfrm>
            <a:off x="2409350" y="204525"/>
            <a:ext cx="6696000" cy="699242"/>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H" dirty="0"/>
              <a:t>Forum et journée technique</a:t>
            </a:r>
          </a:p>
        </p:txBody>
      </p:sp>
      <p:pic>
        <p:nvPicPr>
          <p:cNvPr id="2" name="Picture 1">
            <a:extLst>
              <a:ext uri="{FF2B5EF4-FFF2-40B4-BE49-F238E27FC236}">
                <a16:creationId xmlns:a16="http://schemas.microsoft.com/office/drawing/2014/main" id="{00CE295E-165B-40F5-A40E-627EA70D400B}"/>
              </a:ext>
            </a:extLst>
          </p:cNvPr>
          <p:cNvPicPr>
            <a:picLocks noChangeAspect="1"/>
          </p:cNvPicPr>
          <p:nvPr/>
        </p:nvPicPr>
        <p:blipFill>
          <a:blip r:embed="rId3"/>
          <a:stretch>
            <a:fillRect/>
          </a:stretch>
        </p:blipFill>
        <p:spPr>
          <a:xfrm>
            <a:off x="2545600" y="3173346"/>
            <a:ext cx="3927290" cy="1970154"/>
          </a:xfrm>
          <a:prstGeom prst="rect">
            <a:avLst/>
          </a:prstGeom>
        </p:spPr>
      </p:pic>
      <p:sp>
        <p:nvSpPr>
          <p:cNvPr id="10" name="Google Shape;217;p24">
            <a:extLst>
              <a:ext uri="{FF2B5EF4-FFF2-40B4-BE49-F238E27FC236}">
                <a16:creationId xmlns:a16="http://schemas.microsoft.com/office/drawing/2014/main" id="{1DB704B5-F16D-4326-A9AF-872F961AB00E}"/>
              </a:ext>
            </a:extLst>
          </p:cNvPr>
          <p:cNvSpPr txBox="1">
            <a:spLocks noGrp="1"/>
          </p:cNvSpPr>
          <p:nvPr>
            <p:ph type="body" idx="1"/>
          </p:nvPr>
        </p:nvSpPr>
        <p:spPr>
          <a:xfrm>
            <a:off x="86975" y="1395375"/>
            <a:ext cx="8005800" cy="1970154"/>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Le forum “La place de l’ergonomie sur le lieu de travail” initialement prévu en juin puis en novembre a finalement été repoussé en juin 2021 à cause de la COVID-19.</a:t>
            </a:r>
          </a:p>
          <a:p>
            <a:pPr marL="457200" lvl="0" indent="0" algn="l" rtl="0">
              <a:spcBef>
                <a:spcPts val="600"/>
              </a:spcBef>
              <a:spcAft>
                <a:spcPts val="0"/>
              </a:spcAft>
              <a:buNone/>
            </a:pPr>
            <a:endParaRPr lang="fr-CH" sz="1800" dirty="0"/>
          </a:p>
          <a:p>
            <a:pPr marL="457200" lvl="0" indent="-342900" algn="l" rtl="0">
              <a:spcBef>
                <a:spcPts val="600"/>
              </a:spcBef>
              <a:spcAft>
                <a:spcPts val="0"/>
              </a:spcAft>
              <a:buSzPts val="1800"/>
              <a:buChar char="»"/>
            </a:pPr>
            <a:r>
              <a:rPr lang="fr-CH" sz="1800" dirty="0"/>
              <a:t>Idem pour la journée technique qui ne pourra pas être proposée en 2020.  </a:t>
            </a:r>
          </a:p>
        </p:txBody>
      </p:sp>
    </p:spTree>
    <p:extLst>
      <p:ext uri="{BB962C8B-B14F-4D97-AF65-F5344CB8AC3E}">
        <p14:creationId xmlns:p14="http://schemas.microsoft.com/office/powerpoint/2010/main" val="725094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a:p>
        </p:txBody>
      </p:sp>
      <p:sp>
        <p:nvSpPr>
          <p:cNvPr id="224" name="Google Shape;224;p25"/>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Communication</a:t>
            </a:r>
            <a:endParaRPr/>
          </a:p>
        </p:txBody>
      </p:sp>
      <p:sp>
        <p:nvSpPr>
          <p:cNvPr id="225" name="Google Shape;225;p25"/>
          <p:cNvSpPr txBox="1">
            <a:spLocks noGrp="1"/>
          </p:cNvSpPr>
          <p:nvPr>
            <p:ph type="body" idx="1"/>
          </p:nvPr>
        </p:nvSpPr>
        <p:spPr>
          <a:xfrm>
            <a:off x="216963" y="1395250"/>
            <a:ext cx="8479800" cy="3543725"/>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endParaRPr sz="1000" dirty="0"/>
          </a:p>
          <a:p>
            <a:pPr marL="0" indent="0" algn="l">
              <a:buNone/>
            </a:pPr>
            <a:r>
              <a:rPr lang="en-GB" sz="2000" u="sng" dirty="0"/>
              <a:t>PIC Magazine</a:t>
            </a:r>
          </a:p>
          <a:p>
            <a:pPr marL="0" lvl="0" indent="0" algn="l" rtl="0">
              <a:spcBef>
                <a:spcPts val="600"/>
              </a:spcBef>
              <a:spcAft>
                <a:spcPts val="0"/>
              </a:spcAft>
              <a:buNone/>
            </a:pPr>
            <a:r>
              <a:rPr lang="fr-CH" sz="1400" dirty="0"/>
              <a:t>La SOFHYT a reconduit son partenariat avec PIC Magazine qui s’engage donc à faire un article et une publicité pour l’association. L’article a porté sur le forum 2020, la publicité est à venir et portera sur l’association de façon générale. </a:t>
            </a:r>
            <a:endParaRPr sz="1400" dirty="0"/>
          </a:p>
          <a:p>
            <a:pPr marL="0" lvl="0" indent="0" algn="l" rtl="0">
              <a:spcBef>
                <a:spcPts val="600"/>
              </a:spcBef>
              <a:spcAft>
                <a:spcPts val="0"/>
              </a:spcAft>
              <a:buNone/>
            </a:pPr>
            <a:endParaRPr lang="fr-CH" sz="1400" dirty="0">
              <a:solidFill>
                <a:srgbClr val="FF0000"/>
              </a:solidFill>
            </a:endParaRPr>
          </a:p>
          <a:p>
            <a:pPr marL="0" indent="0" algn="l">
              <a:buNone/>
            </a:pPr>
            <a:r>
              <a:rPr lang="en-GB" sz="2000" u="sng" dirty="0" err="1"/>
              <a:t>Ergonoma</a:t>
            </a:r>
            <a:r>
              <a:rPr lang="en-GB" sz="2000" u="sng" dirty="0"/>
              <a:t> Journal</a:t>
            </a:r>
          </a:p>
          <a:p>
            <a:pPr marL="0" lvl="0" indent="0" algn="l" rtl="0">
              <a:spcBef>
                <a:spcPts val="600"/>
              </a:spcBef>
              <a:spcAft>
                <a:spcPts val="0"/>
              </a:spcAft>
              <a:buNone/>
            </a:pPr>
            <a:r>
              <a:rPr lang="fr-CH" sz="1400" dirty="0"/>
              <a:t>Le magazine </a:t>
            </a:r>
            <a:r>
              <a:rPr lang="fr-CH" sz="1400" dirty="0" err="1"/>
              <a:t>Ergonoma</a:t>
            </a:r>
            <a:r>
              <a:rPr lang="fr-CH" sz="1400" dirty="0"/>
              <a:t> Journal a proposé une offre de partenariat avec la SOFHYT: tout comme PIC Magazine, ils publieront un article et une publicité contre l’intégration de leur logo sur notre site et la transmission de leur offre d’abonnement gratuite à nos adhérents.</a:t>
            </a:r>
          </a:p>
          <a:p>
            <a:pPr marL="0" lvl="0" indent="0" algn="l" rtl="0">
              <a:spcBef>
                <a:spcPts val="600"/>
              </a:spcBef>
              <a:spcAft>
                <a:spcPts val="0"/>
              </a:spcAft>
              <a:buNone/>
            </a:pPr>
            <a:endParaRPr lang="fr-CH" sz="1400" dirty="0"/>
          </a:p>
          <a:p>
            <a:pPr marL="0" lvl="0" indent="0" algn="l" rtl="0">
              <a:spcBef>
                <a:spcPts val="600"/>
              </a:spcBef>
              <a:spcAft>
                <a:spcPts val="0"/>
              </a:spcAft>
              <a:buNone/>
            </a:pPr>
            <a:r>
              <a:rPr lang="fr-CH" sz="1800" dirty="0"/>
              <a:t>Communication de nos évènements et activités sur la page LinkedIn de l’association (258 abonnés)</a:t>
            </a:r>
          </a:p>
          <a:p>
            <a:pPr marL="0" lvl="0" indent="0" algn="l" rtl="0">
              <a:spcBef>
                <a:spcPts val="600"/>
              </a:spcBef>
              <a:spcAft>
                <a:spcPts val="0"/>
              </a:spcAft>
              <a:buNone/>
            </a:pPr>
            <a:r>
              <a:rPr lang="fr-CH" sz="1800" dirty="0"/>
              <a:t>Article de la SOFHYT sur la revue bimestrielle de l’IOHA</a:t>
            </a:r>
          </a:p>
          <a:p>
            <a:pPr marL="0" lvl="0" indent="0" algn="l" rtl="0">
              <a:spcBef>
                <a:spcPts val="600"/>
              </a:spcBef>
              <a:spcAft>
                <a:spcPts val="0"/>
              </a:spcAft>
              <a:buNone/>
            </a:pPr>
            <a:r>
              <a:rPr lang="fr-CH" sz="1800" dirty="0"/>
              <a:t>Newsletter (mensuelle si possible) envoyée aux 479 abonnés  </a:t>
            </a:r>
          </a:p>
          <a:p>
            <a:pPr marL="0" lvl="0" indent="0" algn="l" rtl="0">
              <a:spcBef>
                <a:spcPts val="600"/>
              </a:spcBef>
              <a:spcAft>
                <a:spcPts val="0"/>
              </a:spcAft>
              <a:buNone/>
            </a:pPr>
            <a:endParaRPr sz="1400" dirty="0"/>
          </a:p>
        </p:txBody>
      </p:sp>
    </p:spTree>
    <p:extLst>
      <p:ext uri="{BB962C8B-B14F-4D97-AF65-F5344CB8AC3E}">
        <p14:creationId xmlns:p14="http://schemas.microsoft.com/office/powerpoint/2010/main" val="1434358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5"/>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sp>
        <p:nvSpPr>
          <p:cNvPr id="224" name="Google Shape;224;p25"/>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Communication</a:t>
            </a:r>
            <a:endParaRPr/>
          </a:p>
        </p:txBody>
      </p:sp>
      <p:pic>
        <p:nvPicPr>
          <p:cNvPr id="4" name="Picture 3">
            <a:extLst>
              <a:ext uri="{FF2B5EF4-FFF2-40B4-BE49-F238E27FC236}">
                <a16:creationId xmlns:a16="http://schemas.microsoft.com/office/drawing/2014/main" id="{48FA7BD4-9ADE-48D0-9574-CDF6C8A555C3}"/>
              </a:ext>
            </a:extLst>
          </p:cNvPr>
          <p:cNvPicPr>
            <a:picLocks noChangeAspect="1"/>
          </p:cNvPicPr>
          <p:nvPr/>
        </p:nvPicPr>
        <p:blipFill>
          <a:blip r:embed="rId3"/>
          <a:stretch>
            <a:fillRect/>
          </a:stretch>
        </p:blipFill>
        <p:spPr>
          <a:xfrm>
            <a:off x="80682" y="983836"/>
            <a:ext cx="4025434" cy="3480099"/>
          </a:xfrm>
          <a:prstGeom prst="rect">
            <a:avLst/>
          </a:prstGeom>
        </p:spPr>
      </p:pic>
      <p:pic>
        <p:nvPicPr>
          <p:cNvPr id="5" name="Picture 4">
            <a:extLst>
              <a:ext uri="{FF2B5EF4-FFF2-40B4-BE49-F238E27FC236}">
                <a16:creationId xmlns:a16="http://schemas.microsoft.com/office/drawing/2014/main" id="{6EA960E7-3296-47C8-B144-23B4F985B49B}"/>
              </a:ext>
            </a:extLst>
          </p:cNvPr>
          <p:cNvPicPr>
            <a:picLocks noChangeAspect="1"/>
          </p:cNvPicPr>
          <p:nvPr/>
        </p:nvPicPr>
        <p:blipFill>
          <a:blip r:embed="rId4"/>
          <a:stretch>
            <a:fillRect/>
          </a:stretch>
        </p:blipFill>
        <p:spPr>
          <a:xfrm>
            <a:off x="4379964" y="1351389"/>
            <a:ext cx="2011652" cy="3480099"/>
          </a:xfrm>
          <a:prstGeom prst="rect">
            <a:avLst/>
          </a:prstGeom>
        </p:spPr>
      </p:pic>
      <p:pic>
        <p:nvPicPr>
          <p:cNvPr id="8" name="Picture 7">
            <a:extLst>
              <a:ext uri="{FF2B5EF4-FFF2-40B4-BE49-F238E27FC236}">
                <a16:creationId xmlns:a16="http://schemas.microsoft.com/office/drawing/2014/main" id="{4CCE1F45-0A56-43F5-8D3F-D86815A1D9EB}"/>
              </a:ext>
            </a:extLst>
          </p:cNvPr>
          <p:cNvPicPr>
            <a:picLocks noChangeAspect="1"/>
          </p:cNvPicPr>
          <p:nvPr/>
        </p:nvPicPr>
        <p:blipFill>
          <a:blip r:embed="rId5"/>
          <a:stretch>
            <a:fillRect/>
          </a:stretch>
        </p:blipFill>
        <p:spPr>
          <a:xfrm>
            <a:off x="6753509" y="681317"/>
            <a:ext cx="1913060" cy="3316941"/>
          </a:xfrm>
          <a:prstGeom prst="rect">
            <a:avLst/>
          </a:prstGeom>
        </p:spPr>
      </p:pic>
    </p:spTree>
    <p:extLst>
      <p:ext uri="{BB962C8B-B14F-4D97-AF65-F5344CB8AC3E}">
        <p14:creationId xmlns:p14="http://schemas.microsoft.com/office/powerpoint/2010/main" val="2173087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sp>
        <p:nvSpPr>
          <p:cNvPr id="231" name="Google Shape;231;p26"/>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Certification</a:t>
            </a:r>
            <a:endParaRPr/>
          </a:p>
        </p:txBody>
      </p:sp>
      <p:sp>
        <p:nvSpPr>
          <p:cNvPr id="232" name="Google Shape;232;p26"/>
          <p:cNvSpPr txBox="1">
            <a:spLocks noGrp="1"/>
          </p:cNvSpPr>
          <p:nvPr>
            <p:ph type="body" idx="1"/>
          </p:nvPr>
        </p:nvSpPr>
        <p:spPr>
          <a:xfrm>
            <a:off x="143436" y="1299886"/>
            <a:ext cx="8220636" cy="3845859"/>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Un examen de certification est prévu le 18 novembre. 4 candidats se présenteront. Du fait de la situation COVID, la SOFHYT a décidé de proposer 2 lieux pour l’examen : Lyon et Paris. </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En parallèle, 2 dossiers ont été revus pour renouvellement et ont été validés.</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La SOFHYT a demandé à l’IOHA le renouvellement de son agrément pour la certification. Le dossier est en cours de revue par l’IOHA.</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Le comité de certification CCHPT est composé de 5 membres : Philippe Watrin, Adrien Laurent, Joël Dufour, Charles Alarcon, Nathalie Argentin.  Pascal </a:t>
            </a:r>
            <a:r>
              <a:rPr lang="fr-CH" sz="1800" dirty="0" err="1"/>
              <a:t>Kerneis</a:t>
            </a:r>
            <a:r>
              <a:rPr lang="fr-CH" sz="1800" dirty="0"/>
              <a:t> propose de rejoindre le comité et d’en prendre la présidence.  </a:t>
            </a:r>
            <a:r>
              <a:rPr lang="fr-CH" sz="2000" dirty="0"/>
              <a:t> </a:t>
            </a:r>
            <a:endParaRPr lang="fr-CH" sz="2200" dirty="0"/>
          </a:p>
        </p:txBody>
      </p:sp>
      <p:sp>
        <p:nvSpPr>
          <p:cNvPr id="5" name="Google Shape;133;p13">
            <a:extLst>
              <a:ext uri="{FF2B5EF4-FFF2-40B4-BE49-F238E27FC236}">
                <a16:creationId xmlns:a16="http://schemas.microsoft.com/office/drawing/2014/main" id="{946937AC-2358-4D47-9FE4-323A26BBE5D5}"/>
              </a:ext>
            </a:extLst>
          </p:cNvPr>
          <p:cNvSpPr/>
          <p:nvPr/>
        </p:nvSpPr>
        <p:spPr>
          <a:xfrm>
            <a:off x="7992564" y="3648779"/>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dirty="0">
                <a:solidFill>
                  <a:srgbClr val="000000"/>
                </a:solidFill>
                <a:latin typeface="Arial"/>
                <a:ea typeface="Arial"/>
                <a:cs typeface="Arial"/>
                <a:sym typeface="Arial"/>
              </a:rPr>
              <a:t>vote</a:t>
            </a:r>
            <a:endParaRPr dirty="0"/>
          </a:p>
        </p:txBody>
      </p:sp>
    </p:spTree>
    <p:extLst>
      <p:ext uri="{BB962C8B-B14F-4D97-AF65-F5344CB8AC3E}">
        <p14:creationId xmlns:p14="http://schemas.microsoft.com/office/powerpoint/2010/main" val="2562986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
        <p:nvSpPr>
          <p:cNvPr id="231" name="Google Shape;231;p26"/>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dirty="0"/>
              <a:t>COVID-19</a:t>
            </a:r>
            <a:endParaRPr dirty="0"/>
          </a:p>
        </p:txBody>
      </p:sp>
      <p:sp>
        <p:nvSpPr>
          <p:cNvPr id="232" name="Google Shape;232;p26"/>
          <p:cNvSpPr txBox="1">
            <a:spLocks noGrp="1"/>
          </p:cNvSpPr>
          <p:nvPr>
            <p:ph type="body" idx="1"/>
          </p:nvPr>
        </p:nvSpPr>
        <p:spPr>
          <a:xfrm>
            <a:off x="152400" y="1730224"/>
            <a:ext cx="8220636" cy="3299016"/>
          </a:xfrm>
          <a:prstGeom prst="rect">
            <a:avLst/>
          </a:prstGeom>
        </p:spPr>
        <p:txBody>
          <a:bodyPr spcFirstLastPara="1" wrap="square" lIns="91425" tIns="91425" rIns="91425" bIns="91425" anchor="ctr" anchorCtr="0">
            <a:noAutofit/>
          </a:bodyPr>
          <a:lstStyle/>
          <a:p>
            <a:pPr lvl="0" indent="-342900" algn="l">
              <a:buSzPts val="1800"/>
            </a:pPr>
            <a:r>
              <a:rPr lang="fr-CH" sz="1800" dirty="0"/>
              <a:t>Afin de répondre aux questions que se posaient certains et a</a:t>
            </a:r>
            <a:r>
              <a:rPr lang="fr-FR" sz="1800" dirty="0"/>
              <a:t>fin de les aider à trouver les bonnes informations pour gérer cette crise, le CA a décidé de compiler une liste de liens et documents sur une page spécifique COVID-19</a:t>
            </a:r>
            <a:r>
              <a:rPr lang="fr-CH" sz="1800" dirty="0"/>
              <a:t>. </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Cette page, mise à jour régulièrement, reprend des documents français mais également d’autres documents qui peuvent s’avérer utiles, principalement en langue française (du Canada, de Suisse, de Belgique…). Cette page a d’ailleurs été partagée au sein d’autres associations francophones. </a:t>
            </a:r>
          </a:p>
        </p:txBody>
      </p:sp>
      <p:pic>
        <p:nvPicPr>
          <p:cNvPr id="2" name="Picture 1">
            <a:extLst>
              <a:ext uri="{FF2B5EF4-FFF2-40B4-BE49-F238E27FC236}">
                <a16:creationId xmlns:a16="http://schemas.microsoft.com/office/drawing/2014/main" id="{B17D2686-F3B5-4288-B1C1-9CFBE9CA3EEA}"/>
              </a:ext>
            </a:extLst>
          </p:cNvPr>
          <p:cNvPicPr>
            <a:picLocks noChangeAspect="1"/>
          </p:cNvPicPr>
          <p:nvPr/>
        </p:nvPicPr>
        <p:blipFill>
          <a:blip r:embed="rId3"/>
          <a:stretch>
            <a:fillRect/>
          </a:stretch>
        </p:blipFill>
        <p:spPr>
          <a:xfrm>
            <a:off x="5414682" y="114260"/>
            <a:ext cx="3107898" cy="1976120"/>
          </a:xfrm>
          <a:prstGeom prst="rect">
            <a:avLst/>
          </a:prstGeom>
        </p:spPr>
      </p:pic>
    </p:spTree>
    <p:extLst>
      <p:ext uri="{BB962C8B-B14F-4D97-AF65-F5344CB8AC3E}">
        <p14:creationId xmlns:p14="http://schemas.microsoft.com/office/powerpoint/2010/main" val="1907759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7"/>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21</a:t>
            </a:fld>
            <a:endParaRPr/>
          </a:p>
        </p:txBody>
      </p:sp>
      <p:sp>
        <p:nvSpPr>
          <p:cNvPr id="238" name="Google Shape;238;p27"/>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Formation Hygiène du Travail</a:t>
            </a:r>
            <a:endParaRPr/>
          </a:p>
        </p:txBody>
      </p:sp>
      <p:sp>
        <p:nvSpPr>
          <p:cNvPr id="239" name="Google Shape;239;p27"/>
          <p:cNvSpPr txBox="1">
            <a:spLocks noGrp="1"/>
          </p:cNvSpPr>
          <p:nvPr>
            <p:ph type="body" idx="1"/>
          </p:nvPr>
        </p:nvSpPr>
        <p:spPr>
          <a:xfrm>
            <a:off x="355926" y="1644200"/>
            <a:ext cx="6908735" cy="3366900"/>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Formation W506 sur les fondamentaux de l’ergonomie proposée en français (en Suisse) par </a:t>
            </a:r>
            <a:r>
              <a:rPr lang="fr-CH" sz="1800" dirty="0" err="1"/>
              <a:t>ToxPro</a:t>
            </a:r>
            <a:r>
              <a:rPr lang="fr-CH" sz="1800" dirty="0"/>
              <a:t> en novembre. </a:t>
            </a:r>
          </a:p>
          <a:p>
            <a:pPr marL="114300" lvl="0" indent="0" algn="l" rtl="0">
              <a:spcBef>
                <a:spcPts val="600"/>
              </a:spcBef>
              <a:spcAft>
                <a:spcPts val="0"/>
              </a:spcAft>
              <a:buSzPts val="1800"/>
              <a:buNone/>
            </a:pPr>
            <a:endParaRPr lang="fr-CH" sz="1800" dirty="0"/>
          </a:p>
          <a:p>
            <a:pPr lvl="0" indent="-342900" algn="l">
              <a:buSzPts val="1800"/>
            </a:pPr>
            <a:r>
              <a:rPr lang="fr-CH" sz="1800" dirty="0"/>
              <a:t>Revue des traductions des modules OHTA à continuer (discussions en cours avec AUDA-NEPAD (</a:t>
            </a:r>
            <a:r>
              <a:rPr lang="fr-CH" sz="1800" dirty="0" err="1"/>
              <a:t>African</a:t>
            </a:r>
            <a:r>
              <a:rPr lang="fr-CH" sz="1800" dirty="0"/>
              <a:t> Union </a:t>
            </a:r>
            <a:r>
              <a:rPr lang="fr-CH" sz="1800" dirty="0" err="1"/>
              <a:t>Development</a:t>
            </a:r>
            <a:r>
              <a:rPr lang="fr-CH" sz="1800" dirty="0"/>
              <a:t> Agency) qui veut aussi traduire les modules en français).</a:t>
            </a:r>
          </a:p>
          <a:p>
            <a:pPr lvl="0" indent="-342900" algn="l">
              <a:buSzPts val="1800"/>
            </a:pPr>
            <a:endParaRPr lang="fr-CH" sz="1800" dirty="0"/>
          </a:p>
          <a:p>
            <a:pPr lvl="0" indent="-342900" algn="l">
              <a:buSzPts val="1800"/>
            </a:pPr>
            <a:r>
              <a:rPr lang="fr-CH" sz="1800" dirty="0"/>
              <a:t>A réfléchir : possibilité de proposer des formations en ligne (de nombreuses autres associations l’ont fait) pour permettre aux certifiés de maintenir leur certification mais aussi pour que les adhérents aient un intérêt à cotiser.</a:t>
            </a:r>
            <a:endParaRPr lang="fr-CH" sz="2000" dirty="0"/>
          </a:p>
          <a:p>
            <a:pPr marL="0" lvl="0" indent="0" algn="l" rtl="0">
              <a:spcBef>
                <a:spcPts val="600"/>
              </a:spcBef>
              <a:spcAft>
                <a:spcPts val="0"/>
              </a:spcAft>
              <a:buNone/>
            </a:pPr>
            <a:r>
              <a:rPr lang="en" sz="2000" dirty="0"/>
              <a:t> </a:t>
            </a:r>
            <a:endParaRPr sz="2200" dirty="0"/>
          </a:p>
        </p:txBody>
      </p:sp>
    </p:spTree>
    <p:extLst>
      <p:ext uri="{BB962C8B-B14F-4D97-AF65-F5344CB8AC3E}">
        <p14:creationId xmlns:p14="http://schemas.microsoft.com/office/powerpoint/2010/main" val="1334833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a:p>
        </p:txBody>
      </p:sp>
      <p:sp>
        <p:nvSpPr>
          <p:cNvPr id="252" name="Google Shape;252;p29"/>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Plateforme européenne</a:t>
            </a:r>
            <a:endParaRPr/>
          </a:p>
        </p:txBody>
      </p:sp>
      <p:sp>
        <p:nvSpPr>
          <p:cNvPr id="253" name="Google Shape;253;p29"/>
          <p:cNvSpPr txBox="1">
            <a:spLocks noGrp="1"/>
          </p:cNvSpPr>
          <p:nvPr>
            <p:ph type="body" idx="1"/>
          </p:nvPr>
        </p:nvSpPr>
        <p:spPr>
          <a:xfrm>
            <a:off x="86975" y="1568000"/>
            <a:ext cx="8117700" cy="3048824"/>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La plateforme est en cours de finalisation de ses statuts. La SOFHYT a fait des commentaires et est en attente d’un retour. </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Une réunion a été organisée avec l’IOHA pour voir comment la plateforme et l’IOHA pourraient collaborer. </a:t>
            </a:r>
          </a:p>
          <a:p>
            <a:pPr marL="457200" lvl="0" indent="-342900" algn="l" rtl="0">
              <a:spcBef>
                <a:spcPts val="600"/>
              </a:spcBef>
              <a:spcAft>
                <a:spcPts val="0"/>
              </a:spcAft>
              <a:buSzPts val="1800"/>
              <a:buChar char="»"/>
            </a:pPr>
            <a:endParaRPr lang="fr-CH" sz="1800" dirty="0"/>
          </a:p>
          <a:p>
            <a:pPr marL="457200" lvl="0" indent="-342900" algn="l" rtl="0">
              <a:spcBef>
                <a:spcPts val="600"/>
              </a:spcBef>
              <a:spcAft>
                <a:spcPts val="0"/>
              </a:spcAft>
              <a:buSzPts val="1800"/>
              <a:buChar char="»"/>
            </a:pPr>
            <a:r>
              <a:rPr lang="fr-CH" sz="1800" dirty="0"/>
              <a:t>La plateforme s’engage sur plusieurs projets au niveau européen. </a:t>
            </a:r>
          </a:p>
          <a:p>
            <a:pPr marL="457200" lvl="0" indent="0" algn="l" rtl="0">
              <a:spcBef>
                <a:spcPts val="600"/>
              </a:spcBef>
              <a:spcAft>
                <a:spcPts val="0"/>
              </a:spcAft>
              <a:buNone/>
            </a:pPr>
            <a:endParaRPr sz="1400" dirty="0"/>
          </a:p>
          <a:p>
            <a:pPr marL="0" lvl="0" indent="0" algn="l" rtl="0">
              <a:spcBef>
                <a:spcPts val="600"/>
              </a:spcBef>
              <a:spcAft>
                <a:spcPts val="0"/>
              </a:spcAft>
              <a:buNone/>
            </a:pPr>
            <a:r>
              <a:rPr lang="en" sz="2000" dirty="0"/>
              <a:t> </a:t>
            </a:r>
            <a:endParaRPr sz="2200" dirty="0"/>
          </a:p>
        </p:txBody>
      </p:sp>
    </p:spTree>
    <p:extLst>
      <p:ext uri="{BB962C8B-B14F-4D97-AF65-F5344CB8AC3E}">
        <p14:creationId xmlns:p14="http://schemas.microsoft.com/office/powerpoint/2010/main" val="1228286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1"/>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a:p>
        </p:txBody>
      </p:sp>
      <p:sp>
        <p:nvSpPr>
          <p:cNvPr id="266" name="Google Shape;266;p31"/>
          <p:cNvSpPr txBox="1">
            <a:spLocks noGrp="1"/>
          </p:cNvSpPr>
          <p:nvPr>
            <p:ph type="title" idx="4294967295"/>
          </p:nvPr>
        </p:nvSpPr>
        <p:spPr>
          <a:xfrm>
            <a:off x="2414750" y="52125"/>
            <a:ext cx="6729300" cy="1223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5- </a:t>
            </a:r>
            <a:r>
              <a:rPr lang="en" sz="2800"/>
              <a:t>Remplacement des membres démissionnaires du Conseil d’Administration</a:t>
            </a:r>
            <a:r>
              <a:rPr lang="en"/>
              <a:t> </a:t>
            </a:r>
            <a:endParaRPr/>
          </a:p>
        </p:txBody>
      </p:sp>
      <p:sp>
        <p:nvSpPr>
          <p:cNvPr id="267" name="Google Shape;267;p31"/>
          <p:cNvSpPr txBox="1">
            <a:spLocks noGrp="1"/>
          </p:cNvSpPr>
          <p:nvPr>
            <p:ph type="body" idx="1"/>
          </p:nvPr>
        </p:nvSpPr>
        <p:spPr>
          <a:xfrm>
            <a:off x="76800" y="1427475"/>
            <a:ext cx="7816800" cy="3573600"/>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en" sz="1800" dirty="0"/>
              <a:t>Démission d’</a:t>
            </a:r>
            <a:r>
              <a:rPr lang="en-GB" sz="1800" dirty="0"/>
              <a:t>un </a:t>
            </a:r>
            <a:r>
              <a:rPr lang="en" sz="1800" dirty="0"/>
              <a:t>membre du conseil d’administration : </a:t>
            </a:r>
            <a:r>
              <a:rPr lang="en-GB" sz="1800" dirty="0"/>
              <a:t>Martine Chouvet </a:t>
            </a:r>
          </a:p>
          <a:p>
            <a:pPr marL="457200" lvl="0" indent="-342900" algn="l" rtl="0">
              <a:spcBef>
                <a:spcPts val="600"/>
              </a:spcBef>
              <a:spcAft>
                <a:spcPts val="0"/>
              </a:spcAft>
              <a:buSzPts val="1800"/>
              <a:buChar char="»"/>
            </a:pPr>
            <a:endParaRPr sz="1800" dirty="0"/>
          </a:p>
          <a:p>
            <a:pPr marL="457200" lvl="0" indent="-342900" algn="l" rtl="0">
              <a:spcBef>
                <a:spcPts val="600"/>
              </a:spcBef>
              <a:spcAft>
                <a:spcPts val="0"/>
              </a:spcAft>
              <a:buSzPts val="1800"/>
              <a:buChar char="»"/>
            </a:pPr>
            <a:r>
              <a:rPr lang="en" sz="1800" dirty="0"/>
              <a:t>Proposition de co-optation d’un nouveau membre au CA : </a:t>
            </a:r>
            <a:r>
              <a:rPr lang="en-GB" sz="1800" dirty="0"/>
              <a:t>Pascal </a:t>
            </a:r>
            <a:r>
              <a:rPr lang="en-GB" sz="1800" dirty="0" err="1"/>
              <a:t>Kerneis</a:t>
            </a:r>
            <a:r>
              <a:rPr lang="en-GB" sz="1800" dirty="0"/>
              <a:t> </a:t>
            </a:r>
            <a:r>
              <a:rPr lang="en" sz="1800" dirty="0"/>
              <a:t>approuvé </a:t>
            </a:r>
            <a:r>
              <a:rPr lang="en-GB" sz="1800" dirty="0"/>
              <a:t>à </a:t>
            </a:r>
            <a:r>
              <a:rPr lang="en" sz="1800" dirty="0"/>
              <a:t> l’unanimité des membres actuels du CA. Il devient donc membre du CA pour les 2 années à venir.</a:t>
            </a:r>
            <a:endParaRPr sz="1800" dirty="0"/>
          </a:p>
          <a:p>
            <a:pPr marL="457200" lvl="0" indent="0" algn="l" rtl="0">
              <a:spcBef>
                <a:spcPts val="600"/>
              </a:spcBef>
              <a:spcAft>
                <a:spcPts val="0"/>
              </a:spcAft>
              <a:buNone/>
            </a:pPr>
            <a:endParaRPr sz="2200" dirty="0"/>
          </a:p>
        </p:txBody>
      </p:sp>
      <p:sp>
        <p:nvSpPr>
          <p:cNvPr id="5" name="Google Shape;133;p13">
            <a:extLst>
              <a:ext uri="{FF2B5EF4-FFF2-40B4-BE49-F238E27FC236}">
                <a16:creationId xmlns:a16="http://schemas.microsoft.com/office/drawing/2014/main" id="{E05A0E86-0695-4E5C-AE82-96D40B1C8085}"/>
              </a:ext>
            </a:extLst>
          </p:cNvPr>
          <p:cNvSpPr/>
          <p:nvPr/>
        </p:nvSpPr>
        <p:spPr>
          <a:xfrm>
            <a:off x="7893600" y="2926125"/>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dirty="0">
                <a:solidFill>
                  <a:srgbClr val="000000"/>
                </a:solidFill>
                <a:latin typeface="Arial"/>
                <a:ea typeface="Arial"/>
                <a:cs typeface="Arial"/>
                <a:sym typeface="Arial"/>
              </a:rPr>
              <a:t>vote</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1"/>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24</a:t>
            </a:fld>
            <a:endParaRPr/>
          </a:p>
        </p:txBody>
      </p:sp>
      <p:sp>
        <p:nvSpPr>
          <p:cNvPr id="266" name="Google Shape;266;p31"/>
          <p:cNvSpPr txBox="1">
            <a:spLocks noGrp="1"/>
          </p:cNvSpPr>
          <p:nvPr>
            <p:ph type="title" idx="4294967295"/>
          </p:nvPr>
        </p:nvSpPr>
        <p:spPr>
          <a:xfrm>
            <a:off x="2414750" y="52125"/>
            <a:ext cx="6729300" cy="1223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6- </a:t>
            </a:r>
            <a:r>
              <a:rPr lang="fr-CH" sz="2800" dirty="0"/>
              <a:t>Remplacement des membres du comité d’éthique</a:t>
            </a:r>
            <a:endParaRPr lang="fr-CH" dirty="0"/>
          </a:p>
        </p:txBody>
      </p:sp>
      <p:sp>
        <p:nvSpPr>
          <p:cNvPr id="267" name="Google Shape;267;p31"/>
          <p:cNvSpPr txBox="1">
            <a:spLocks noGrp="1"/>
          </p:cNvSpPr>
          <p:nvPr>
            <p:ph type="body" idx="1"/>
          </p:nvPr>
        </p:nvSpPr>
        <p:spPr>
          <a:xfrm>
            <a:off x="76800" y="1427475"/>
            <a:ext cx="7816800" cy="3573600"/>
          </a:xfrm>
          <a:prstGeom prst="rect">
            <a:avLst/>
          </a:prstGeom>
        </p:spPr>
        <p:txBody>
          <a:bodyPr spcFirstLastPara="1" wrap="square" lIns="91425" tIns="91425" rIns="91425" bIns="91425" anchor="ctr" anchorCtr="0">
            <a:noAutofit/>
          </a:bodyPr>
          <a:lstStyle/>
          <a:p>
            <a:pPr marL="457200" lvl="0" indent="-342900" algn="l" rtl="0">
              <a:spcBef>
                <a:spcPts val="600"/>
              </a:spcBef>
              <a:spcAft>
                <a:spcPts val="0"/>
              </a:spcAft>
              <a:buSzPts val="1800"/>
              <a:buChar char="»"/>
            </a:pPr>
            <a:r>
              <a:rPr lang="fr-CH" sz="1800" dirty="0"/>
              <a:t>Démission de 2 membres du comité d’éthique : Mireille Cavin-Rey et Marianne Bigot</a:t>
            </a:r>
          </a:p>
          <a:p>
            <a:pPr marL="457200" lvl="0" indent="-342900" algn="l" rtl="0">
              <a:spcBef>
                <a:spcPts val="600"/>
              </a:spcBef>
              <a:spcAft>
                <a:spcPts val="0"/>
              </a:spcAft>
              <a:buSzPts val="1800"/>
              <a:buChar char="»"/>
            </a:pPr>
            <a:endParaRPr lang="fr-CH" sz="1800" dirty="0"/>
          </a:p>
          <a:p>
            <a:pPr lvl="0" indent="-342900" algn="l">
              <a:buSzPts val="1800"/>
            </a:pPr>
            <a:r>
              <a:rPr lang="fr-FR" sz="1800" dirty="0"/>
              <a:t>Le comité d'éthique a pour mission de veiller à la pérennité et à l'application du code d'éthique et d'arbitrer les situations de conflits au sein de la profession. Il est garant du respect du code d'éthique. Le comité d'éthique est composé de 3 membres élus pour une durée de quatre ans, renouvelable. Leur mandat n'est pas cumulable avec une autre fonction au sein de la SOFHYT. </a:t>
            </a:r>
          </a:p>
          <a:p>
            <a:pPr lvl="0" indent="-342900" algn="l">
              <a:buSzPts val="1800"/>
            </a:pPr>
            <a:endParaRPr lang="fr-FR" sz="1800" dirty="0"/>
          </a:p>
          <a:p>
            <a:pPr lvl="0" indent="-342900" algn="l">
              <a:buSzPts val="1800"/>
            </a:pPr>
            <a:r>
              <a:rPr lang="fr-FR" sz="1800" dirty="0"/>
              <a:t>Le CA a proposé à 3 des membres fondateurs de la SOFHYT d’être au comité d’éthique. Ils ont tous accepté. Le comité est donc désormais composé de André Joly, Guy </a:t>
            </a:r>
            <a:r>
              <a:rPr lang="fr-FR" sz="1800" dirty="0" err="1"/>
              <a:t>Bourgeoisat</a:t>
            </a:r>
            <a:r>
              <a:rPr lang="fr-FR" sz="1800" dirty="0"/>
              <a:t> et Michel Guillemin. </a:t>
            </a:r>
            <a:endParaRPr lang="fr-CH" sz="1800" dirty="0"/>
          </a:p>
        </p:txBody>
      </p:sp>
      <p:sp>
        <p:nvSpPr>
          <p:cNvPr id="5" name="Google Shape;133;p13">
            <a:extLst>
              <a:ext uri="{FF2B5EF4-FFF2-40B4-BE49-F238E27FC236}">
                <a16:creationId xmlns:a16="http://schemas.microsoft.com/office/drawing/2014/main" id="{FC113BD9-FBBC-4EAF-A27E-2B3959E61F2D}"/>
              </a:ext>
            </a:extLst>
          </p:cNvPr>
          <p:cNvSpPr/>
          <p:nvPr/>
        </p:nvSpPr>
        <p:spPr>
          <a:xfrm>
            <a:off x="7893600" y="3505345"/>
            <a:ext cx="1008000" cy="576300"/>
          </a:xfrm>
          <a:prstGeom prst="wave">
            <a:avLst>
              <a:gd name="adj1" fmla="val 12500"/>
              <a:gd name="adj2" fmla="val 0"/>
            </a:avLst>
          </a:prstGeom>
          <a:solidFill>
            <a:srgbClr val="9999FF"/>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a:solidFill>
                  <a:srgbClr val="000000"/>
                </a:solidFill>
                <a:latin typeface="Arial"/>
                <a:ea typeface="Arial"/>
                <a:cs typeface="Arial"/>
                <a:sym typeface="Arial"/>
              </a:rPr>
              <a:t>vote</a:t>
            </a:r>
            <a:endParaRPr/>
          </a:p>
        </p:txBody>
      </p:sp>
    </p:spTree>
    <p:extLst>
      <p:ext uri="{BB962C8B-B14F-4D97-AF65-F5344CB8AC3E}">
        <p14:creationId xmlns:p14="http://schemas.microsoft.com/office/powerpoint/2010/main" val="3346611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2"/>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25</a:t>
            </a:fld>
            <a:endParaRPr/>
          </a:p>
        </p:txBody>
      </p:sp>
      <p:sp>
        <p:nvSpPr>
          <p:cNvPr id="273" name="Google Shape;273;p32"/>
          <p:cNvSpPr txBox="1">
            <a:spLocks noGrp="1"/>
          </p:cNvSpPr>
          <p:nvPr>
            <p:ph type="title" idx="4294967295"/>
          </p:nvPr>
        </p:nvSpPr>
        <p:spPr>
          <a:xfrm>
            <a:off x="2728075" y="204525"/>
            <a:ext cx="57603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7- Divers </a:t>
            </a:r>
            <a:endParaRPr dirty="0"/>
          </a:p>
        </p:txBody>
      </p:sp>
      <p:sp>
        <p:nvSpPr>
          <p:cNvPr id="274" name="Google Shape;274;p32"/>
          <p:cNvSpPr txBox="1">
            <a:spLocks noGrp="1"/>
          </p:cNvSpPr>
          <p:nvPr>
            <p:ph type="body" idx="1"/>
          </p:nvPr>
        </p:nvSpPr>
        <p:spPr>
          <a:xfrm>
            <a:off x="76800" y="1427475"/>
            <a:ext cx="7816800" cy="3573600"/>
          </a:xfrm>
          <a:prstGeom prst="rect">
            <a:avLst/>
          </a:prstGeom>
        </p:spPr>
        <p:txBody>
          <a:bodyPr spcFirstLastPara="1" wrap="square" lIns="91425" tIns="91425" rIns="91425" bIns="91425" anchor="ctr" anchorCtr="0">
            <a:noAutofit/>
          </a:bodyPr>
          <a:lstStyle/>
          <a:p>
            <a:pPr marL="457200" lvl="0" indent="-368300" algn="l" rtl="0">
              <a:spcBef>
                <a:spcPts val="600"/>
              </a:spcBef>
              <a:spcAft>
                <a:spcPts val="0"/>
              </a:spcAft>
              <a:buSzPts val="2200"/>
              <a:buChar char="»"/>
            </a:pPr>
            <a:r>
              <a:rPr lang="en" sz="2200"/>
              <a:t>Autre point à aborder ?</a:t>
            </a:r>
            <a:endParaRPr sz="2200"/>
          </a:p>
          <a:p>
            <a:pPr marL="0" lvl="0" indent="0" algn="l" rtl="0">
              <a:spcBef>
                <a:spcPts val="600"/>
              </a:spcBef>
              <a:spcAft>
                <a:spcPts val="0"/>
              </a:spcAft>
              <a:buNone/>
            </a:pPr>
            <a:endParaRPr sz="2200"/>
          </a:p>
          <a:p>
            <a:pPr marL="0" lvl="0" indent="0" algn="l" rtl="0">
              <a:spcBef>
                <a:spcPts val="600"/>
              </a:spcBef>
              <a:spcAft>
                <a:spcPts val="0"/>
              </a:spcAft>
              <a:buNone/>
            </a:pPr>
            <a:endParaRPr sz="2200"/>
          </a:p>
          <a:p>
            <a:pPr marL="457200" lvl="0" indent="0" algn="l" rtl="0">
              <a:spcBef>
                <a:spcPts val="600"/>
              </a:spcBef>
              <a:spcAft>
                <a:spcPts val="0"/>
              </a:spcAft>
              <a:buNone/>
            </a:pPr>
            <a:endParaRPr sz="22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3"/>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26</a:t>
            </a:fld>
            <a:endParaRPr/>
          </a:p>
        </p:txBody>
      </p:sp>
      <p:sp>
        <p:nvSpPr>
          <p:cNvPr id="280" name="Google Shape;280;p33"/>
          <p:cNvSpPr txBox="1">
            <a:spLocks noGrp="1"/>
          </p:cNvSpPr>
          <p:nvPr>
            <p:ph type="ctrTitle" idx="4294967295"/>
          </p:nvPr>
        </p:nvSpPr>
        <p:spPr>
          <a:xfrm>
            <a:off x="685800" y="1707725"/>
            <a:ext cx="4924200" cy="110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FF9900"/>
                </a:solidFill>
              </a:rPr>
              <a:t>MERCI !</a:t>
            </a:r>
            <a:endParaRPr sz="6000">
              <a:solidFill>
                <a:srgbClr val="FF99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1" name="Google Shape;121;p12"/>
          <p:cNvSpPr txBox="1">
            <a:spLocks noGrp="1"/>
          </p:cNvSpPr>
          <p:nvPr>
            <p:ph type="sldNum" idx="12"/>
          </p:nvPr>
        </p:nvSpPr>
        <p:spPr>
          <a:xfrm>
            <a:off x="8556784" y="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27</a:t>
            </a:fld>
            <a:endParaRPr/>
          </a:p>
        </p:txBody>
      </p:sp>
      <p:sp>
        <p:nvSpPr>
          <p:cNvPr id="122" name="Google Shape;122;p12"/>
          <p:cNvSpPr txBox="1">
            <a:spLocks noGrp="1"/>
          </p:cNvSpPr>
          <p:nvPr>
            <p:ph type="title" idx="4294967295"/>
          </p:nvPr>
        </p:nvSpPr>
        <p:spPr>
          <a:xfrm>
            <a:off x="2728075" y="188925"/>
            <a:ext cx="6295500" cy="68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Rappel - Cotisations 2017 - 2020</a:t>
            </a:r>
            <a:endParaRPr dirty="0"/>
          </a:p>
        </p:txBody>
      </p:sp>
      <p:graphicFrame>
        <p:nvGraphicFramePr>
          <p:cNvPr id="124" name="Google Shape;124;p12"/>
          <p:cNvGraphicFramePr/>
          <p:nvPr>
            <p:extLst>
              <p:ext uri="{D42A27DB-BD31-4B8C-83A1-F6EECF244321}">
                <p14:modId xmlns:p14="http://schemas.microsoft.com/office/powerpoint/2010/main" val="1891838464"/>
              </p:ext>
            </p:extLst>
          </p:nvPr>
        </p:nvGraphicFramePr>
        <p:xfrm>
          <a:off x="890234" y="1645802"/>
          <a:ext cx="6189975" cy="2920764"/>
        </p:xfrm>
        <a:graphic>
          <a:graphicData uri="http://schemas.openxmlformats.org/drawingml/2006/table">
            <a:tbl>
              <a:tblPr>
                <a:noFill/>
              </a:tblPr>
              <a:tblGrid>
                <a:gridCol w="1431025">
                  <a:extLst>
                    <a:ext uri="{9D8B030D-6E8A-4147-A177-3AD203B41FA5}">
                      <a16:colId xmlns:a16="http://schemas.microsoft.com/office/drawing/2014/main" val="20000"/>
                    </a:ext>
                  </a:extLst>
                </a:gridCol>
                <a:gridCol w="1155175">
                  <a:extLst>
                    <a:ext uri="{9D8B030D-6E8A-4147-A177-3AD203B41FA5}">
                      <a16:colId xmlns:a16="http://schemas.microsoft.com/office/drawing/2014/main" val="20001"/>
                    </a:ext>
                  </a:extLst>
                </a:gridCol>
                <a:gridCol w="1196825">
                  <a:extLst>
                    <a:ext uri="{9D8B030D-6E8A-4147-A177-3AD203B41FA5}">
                      <a16:colId xmlns:a16="http://schemas.microsoft.com/office/drawing/2014/main" val="20002"/>
                    </a:ext>
                  </a:extLst>
                </a:gridCol>
                <a:gridCol w="1318075">
                  <a:extLst>
                    <a:ext uri="{9D8B030D-6E8A-4147-A177-3AD203B41FA5}">
                      <a16:colId xmlns:a16="http://schemas.microsoft.com/office/drawing/2014/main" val="20003"/>
                    </a:ext>
                  </a:extLst>
                </a:gridCol>
                <a:gridCol w="1088875">
                  <a:extLst>
                    <a:ext uri="{9D8B030D-6E8A-4147-A177-3AD203B41FA5}">
                      <a16:colId xmlns:a16="http://schemas.microsoft.com/office/drawing/2014/main" val="20004"/>
                    </a:ext>
                  </a:extLst>
                </a:gridCol>
              </a:tblGrid>
              <a:tr h="389800">
                <a:tc>
                  <a:txBody>
                    <a:bodyPr/>
                    <a:lstStyle/>
                    <a:p>
                      <a:pPr marL="0" lvl="0" indent="0" algn="l" rtl="0">
                        <a:spcBef>
                          <a:spcPts val="0"/>
                        </a:spcBef>
                        <a:spcAft>
                          <a:spcPts val="0"/>
                        </a:spcAft>
                        <a:buNone/>
                      </a:pP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00" b="1"/>
                        <a:t>Nb d'adhésions 2017</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00" b="1"/>
                        <a:t>Nb d'adhésions 2018</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00" b="1"/>
                        <a:t>Nb d'adhésions </a:t>
                      </a:r>
                      <a:endParaRPr sz="1000" b="1"/>
                    </a:p>
                    <a:p>
                      <a:pPr marL="0" lvl="0" indent="0" algn="ctr" rtl="0">
                        <a:lnSpc>
                          <a:spcPct val="115000"/>
                        </a:lnSpc>
                        <a:spcBef>
                          <a:spcPts val="0"/>
                        </a:spcBef>
                        <a:spcAft>
                          <a:spcPts val="0"/>
                        </a:spcAft>
                        <a:buNone/>
                      </a:pPr>
                      <a:r>
                        <a:rPr lang="en" sz="1000" b="1"/>
                        <a:t>2019 </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r>
                        <a:rPr lang="en" sz="1000" b="1"/>
                        <a:t>Adhésion 2020 </a:t>
                      </a:r>
                      <a:endParaRPr sz="1000" b="1"/>
                    </a:p>
                    <a:p>
                      <a:pPr marL="0" lvl="0" indent="0" algn="ctr" rtl="0">
                        <a:lnSpc>
                          <a:spcPct val="115000"/>
                        </a:lnSpc>
                        <a:spcBef>
                          <a:spcPts val="0"/>
                        </a:spcBef>
                        <a:spcAft>
                          <a:spcPts val="0"/>
                        </a:spcAft>
                        <a:buNone/>
                      </a:pPr>
                      <a:r>
                        <a:rPr lang="en" sz="1000" b="1"/>
                        <a:t>(au 02/10/2020)</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286700">
                <a:tc>
                  <a:txBody>
                    <a:bodyPr/>
                    <a:lstStyle/>
                    <a:p>
                      <a:pPr marL="0" lvl="0" indent="0" algn="l" rtl="0">
                        <a:lnSpc>
                          <a:spcPct val="115000"/>
                        </a:lnSpc>
                        <a:spcBef>
                          <a:spcPts val="0"/>
                        </a:spcBef>
                        <a:spcAft>
                          <a:spcPts val="0"/>
                        </a:spcAft>
                        <a:buNone/>
                      </a:pPr>
                      <a:r>
                        <a:rPr lang="en" sz="1000" b="1"/>
                        <a:t>Présidents d'honneur</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1000" b="1">
                          <a:solidFill>
                            <a:srgbClr val="FF9900"/>
                          </a:solidFill>
                        </a:rPr>
                        <a:t>2</a:t>
                      </a:r>
                      <a:endParaRPr sz="1000" b="1">
                        <a:solidFill>
                          <a:srgbClr val="FF99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000" b="1">
                          <a:solidFill>
                            <a:srgbClr val="FF9900"/>
                          </a:solidFill>
                        </a:rPr>
                        <a:t>2</a:t>
                      </a:r>
                      <a:endParaRPr sz="1000" b="1">
                        <a:solidFill>
                          <a:srgbClr val="FF99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000" b="1">
                          <a:solidFill>
                            <a:srgbClr val="FF9900"/>
                          </a:solidFill>
                        </a:rPr>
                        <a:t>2</a:t>
                      </a:r>
                      <a:endParaRPr sz="1000" b="1">
                        <a:solidFill>
                          <a:srgbClr val="FF99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1000" b="1">
                          <a:solidFill>
                            <a:srgbClr val="FF9900"/>
                          </a:solidFill>
                        </a:rPr>
                        <a:t>2</a:t>
                      </a:r>
                      <a:endParaRPr sz="1000" b="1">
                        <a:solidFill>
                          <a:srgbClr val="FF99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1925">
                <a:tc>
                  <a:txBody>
                    <a:bodyPr/>
                    <a:lstStyle/>
                    <a:p>
                      <a:pPr marL="0" lvl="0" indent="0" algn="l" rtl="0">
                        <a:lnSpc>
                          <a:spcPct val="115000"/>
                        </a:lnSpc>
                        <a:spcBef>
                          <a:spcPts val="0"/>
                        </a:spcBef>
                        <a:spcAft>
                          <a:spcPts val="0"/>
                        </a:spcAft>
                        <a:buNone/>
                      </a:pPr>
                      <a:r>
                        <a:rPr lang="en" sz="1000" b="1"/>
                        <a:t>Auditeur - Etudiant</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t>3</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2</a:t>
                      </a:r>
                      <a:endParaRPr sz="1000" b="1">
                        <a:solidFill>
                          <a:srgbClr val="FF0000"/>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00" b="1">
                          <a:solidFill>
                            <a:srgbClr val="FF0000"/>
                          </a:solidFill>
                        </a:rPr>
                        <a:t>1</a:t>
                      </a:r>
                      <a:endParaRPr sz="1300">
                        <a:solidFill>
                          <a:srgbClr val="FF0000"/>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6AA84F"/>
                          </a:solidFill>
                        </a:rPr>
                        <a:t>3</a:t>
                      </a:r>
                      <a:endParaRPr sz="1000" b="1">
                        <a:solidFill>
                          <a:srgbClr val="6AA84F"/>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31925">
                <a:tc>
                  <a:txBody>
                    <a:bodyPr/>
                    <a:lstStyle/>
                    <a:p>
                      <a:pPr marL="0" lvl="0" indent="0" algn="l" rtl="0">
                        <a:lnSpc>
                          <a:spcPct val="115000"/>
                        </a:lnSpc>
                        <a:spcBef>
                          <a:spcPts val="0"/>
                        </a:spcBef>
                        <a:spcAft>
                          <a:spcPts val="0"/>
                        </a:spcAft>
                        <a:buNone/>
                      </a:pPr>
                      <a:r>
                        <a:rPr lang="en" sz="1000" b="1"/>
                        <a:t>Physique</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t>13</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6AA84F"/>
                          </a:solidFill>
                        </a:rPr>
                        <a:t>29</a:t>
                      </a:r>
                      <a:endParaRPr sz="1000" b="1">
                        <a:solidFill>
                          <a:srgbClr val="6AA84F"/>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00" b="1">
                          <a:solidFill>
                            <a:srgbClr val="6AA84F"/>
                          </a:solidFill>
                        </a:rPr>
                        <a:t>34</a:t>
                      </a:r>
                      <a:endParaRPr sz="1300">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22</a:t>
                      </a:r>
                      <a:endParaRPr sz="1000" b="1">
                        <a:solidFill>
                          <a:srgbClr val="FF0000"/>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31925">
                <a:tc>
                  <a:txBody>
                    <a:bodyPr/>
                    <a:lstStyle/>
                    <a:p>
                      <a:pPr marL="0" lvl="0" indent="0" algn="l" rtl="0">
                        <a:lnSpc>
                          <a:spcPct val="115000"/>
                        </a:lnSpc>
                        <a:spcBef>
                          <a:spcPts val="0"/>
                        </a:spcBef>
                        <a:spcAft>
                          <a:spcPts val="0"/>
                        </a:spcAft>
                        <a:buNone/>
                      </a:pPr>
                      <a:r>
                        <a:rPr lang="en" sz="1000" b="1"/>
                        <a:t>Physique Certifiée</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t>18</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16</a:t>
                      </a:r>
                      <a:endParaRPr sz="1000" b="1">
                        <a:solidFill>
                          <a:srgbClr val="FF0000"/>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00" b="1">
                          <a:solidFill>
                            <a:srgbClr val="6AA84F"/>
                          </a:solidFill>
                        </a:rPr>
                        <a:t>19</a:t>
                      </a:r>
                      <a:endParaRPr sz="1300">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15</a:t>
                      </a:r>
                      <a:endParaRPr sz="1000" b="1">
                        <a:solidFill>
                          <a:srgbClr val="FF0000"/>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31925">
                <a:tc>
                  <a:txBody>
                    <a:bodyPr/>
                    <a:lstStyle/>
                    <a:p>
                      <a:pPr marL="0" lvl="0" indent="0" algn="l" rtl="0">
                        <a:lnSpc>
                          <a:spcPct val="115000"/>
                        </a:lnSpc>
                        <a:spcBef>
                          <a:spcPts val="0"/>
                        </a:spcBef>
                        <a:spcAft>
                          <a:spcPts val="0"/>
                        </a:spcAft>
                        <a:buNone/>
                      </a:pPr>
                      <a:r>
                        <a:rPr lang="en" sz="1000" b="1"/>
                        <a:t>Retraité</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t>2</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1</a:t>
                      </a:r>
                      <a:endParaRPr sz="1000" b="1">
                        <a:solidFill>
                          <a:srgbClr val="FF0000"/>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00" b="1">
                          <a:solidFill>
                            <a:srgbClr val="6AA84F"/>
                          </a:solidFill>
                        </a:rPr>
                        <a:t>4</a:t>
                      </a:r>
                      <a:endParaRPr sz="1300">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3</a:t>
                      </a:r>
                      <a:endParaRPr sz="1000" b="1">
                        <a:solidFill>
                          <a:srgbClr val="FF0000"/>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31925">
                <a:tc>
                  <a:txBody>
                    <a:bodyPr/>
                    <a:lstStyle/>
                    <a:p>
                      <a:pPr marL="0" lvl="0" indent="0" algn="l" rtl="0">
                        <a:lnSpc>
                          <a:spcPct val="115000"/>
                        </a:lnSpc>
                        <a:spcBef>
                          <a:spcPts val="0"/>
                        </a:spcBef>
                        <a:spcAft>
                          <a:spcPts val="0"/>
                        </a:spcAft>
                        <a:buNone/>
                      </a:pPr>
                      <a:r>
                        <a:rPr lang="en" sz="1000" b="1"/>
                        <a:t>Total Physique</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t>38</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6AA84F"/>
                          </a:solidFill>
                        </a:rPr>
                        <a:t>50</a:t>
                      </a:r>
                      <a:endParaRPr sz="1000" b="1">
                        <a:solidFill>
                          <a:srgbClr val="6AA84F"/>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00" b="1">
                          <a:solidFill>
                            <a:srgbClr val="6AA84F"/>
                          </a:solidFill>
                        </a:rPr>
                        <a:t>60</a:t>
                      </a:r>
                      <a:endParaRPr sz="1000" b="1">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45</a:t>
                      </a:r>
                      <a:endParaRPr sz="1000" b="1">
                        <a:solidFill>
                          <a:srgbClr val="FF0000"/>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31925">
                <a:tc>
                  <a:txBody>
                    <a:bodyPr/>
                    <a:lstStyle/>
                    <a:p>
                      <a:pPr marL="0" lvl="0" indent="0" algn="l" rtl="0">
                        <a:lnSpc>
                          <a:spcPct val="115000"/>
                        </a:lnSpc>
                        <a:spcBef>
                          <a:spcPts val="0"/>
                        </a:spcBef>
                        <a:spcAft>
                          <a:spcPts val="0"/>
                        </a:spcAft>
                        <a:buNone/>
                      </a:pPr>
                      <a:r>
                        <a:rPr lang="en" sz="1000" b="1"/>
                        <a:t>Totale Morale</a:t>
                      </a:r>
                      <a:endParaRPr sz="1000" b="1"/>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dirty="0"/>
                        <a:t>6</a:t>
                      </a:r>
                      <a:endParaRPr sz="1000" b="1" dirty="0"/>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a:solidFill>
                            <a:srgbClr val="FF0000"/>
                          </a:solidFill>
                        </a:rPr>
                        <a:t>5</a:t>
                      </a:r>
                      <a:endParaRPr sz="1000" b="1">
                        <a:solidFill>
                          <a:srgbClr val="FF0000"/>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000" b="1">
                          <a:solidFill>
                            <a:srgbClr val="6AA84F"/>
                          </a:solidFill>
                        </a:rPr>
                        <a:t>6 (12)</a:t>
                      </a:r>
                      <a:endParaRPr sz="1000" b="1">
                        <a:solidFill>
                          <a:srgbClr val="6AA84F"/>
                        </a:solidFill>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000" b="1" dirty="0">
                          <a:solidFill>
                            <a:srgbClr val="6AA84F"/>
                          </a:solidFill>
                        </a:rPr>
                        <a:t>8 (18)</a:t>
                      </a:r>
                      <a:endParaRPr sz="1000" b="1" dirty="0">
                        <a:solidFill>
                          <a:srgbClr val="6AA84F"/>
                        </a:solidFill>
                      </a:endParaRPr>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Tree>
  </p:cSld>
  <p:clrMapOvr>
    <a:masterClrMapping/>
  </p:clrMapOvr>
</p:sld>
</file>

<file path=ppt/theme/theme1.xml><?xml version="1.0" encoding="utf-8"?>
<a:theme xmlns:a="http://schemas.openxmlformats.org/drawingml/2006/main" name="Wolsey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1971</Words>
  <Application>Microsoft Office PowerPoint</Application>
  <PresentationFormat>On-screen Show (16:9)</PresentationFormat>
  <Paragraphs>306</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Oswald</vt:lpstr>
      <vt:lpstr>Roboto Condensed</vt:lpstr>
      <vt:lpstr>Arial</vt:lpstr>
      <vt:lpstr>Wingdings</vt:lpstr>
      <vt:lpstr>Wolsey template</vt:lpstr>
      <vt:lpstr>Assemblée Générale SOFHYT   02 Octobre 2020</vt:lpstr>
      <vt:lpstr>ORDRE DU JOUR</vt:lpstr>
      <vt:lpstr>1- Rapport moral de la Présidente</vt:lpstr>
      <vt:lpstr>2- Rapport financier du Trésorier</vt:lpstr>
      <vt:lpstr>2- Cotisations 2017 - 2020</vt:lpstr>
      <vt:lpstr>3- Bilan des activités 2019 </vt:lpstr>
      <vt:lpstr>Forum sur la maîtrise du risque chimique</vt:lpstr>
      <vt:lpstr>Journée technique</vt:lpstr>
      <vt:lpstr>Communication</vt:lpstr>
      <vt:lpstr>Communication</vt:lpstr>
      <vt:lpstr>Certification</vt:lpstr>
      <vt:lpstr>Formation Hygiène du Travail</vt:lpstr>
      <vt:lpstr>Partage avec autres associations françaises et européennes</vt:lpstr>
      <vt:lpstr>Plateforme européenne</vt:lpstr>
      <vt:lpstr>4- Plan d’actions 2020 </vt:lpstr>
      <vt:lpstr>Forum et journée technique</vt:lpstr>
      <vt:lpstr>Communication</vt:lpstr>
      <vt:lpstr>Communication</vt:lpstr>
      <vt:lpstr>Certification</vt:lpstr>
      <vt:lpstr>COVID-19</vt:lpstr>
      <vt:lpstr>Formation Hygiène du Travail</vt:lpstr>
      <vt:lpstr>Plateforme européenne</vt:lpstr>
      <vt:lpstr>5- Remplacement des membres démissionnaires du Conseil d’Administration </vt:lpstr>
      <vt:lpstr>6- Remplacement des membres du comité d’éthique</vt:lpstr>
      <vt:lpstr>7- Divers </vt:lpstr>
      <vt:lpstr>MERCI !</vt:lpstr>
      <vt:lpstr>Rappel - Cotisations 2017 - 2020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Assemblée Générale SOFHYT   02 Octobre 2020</dc:title>
  <dc:creator>Argentin, Nathalie</dc:creator>
  <cp:lastModifiedBy>Argentin, Nathalie</cp:lastModifiedBy>
  <cp:revision>54</cp:revision>
  <dcterms:modified xsi:type="dcterms:W3CDTF">2021-05-02T19:13:54Z</dcterms:modified>
</cp:coreProperties>
</file>