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305" r:id="rId9"/>
    <p:sldId id="307" r:id="rId10"/>
    <p:sldId id="306" r:id="rId11"/>
    <p:sldId id="312" r:id="rId12"/>
    <p:sldId id="308" r:id="rId13"/>
    <p:sldId id="310" r:id="rId14"/>
    <p:sldId id="309" r:id="rId15"/>
    <p:sldId id="311" r:id="rId16"/>
    <p:sldId id="313" r:id="rId17"/>
    <p:sldId id="314" r:id="rId18"/>
    <p:sldId id="316" r:id="rId19"/>
    <p:sldId id="317" r:id="rId20"/>
    <p:sldId id="325" r:id="rId21"/>
    <p:sldId id="324" r:id="rId22"/>
    <p:sldId id="326" r:id="rId23"/>
    <p:sldId id="327" r:id="rId24"/>
    <p:sldId id="318" r:id="rId25"/>
    <p:sldId id="328" r:id="rId26"/>
    <p:sldId id="329" r:id="rId27"/>
    <p:sldId id="321" r:id="rId28"/>
    <p:sldId id="322" r:id="rId29"/>
    <p:sldId id="323" r:id="rId30"/>
  </p:sldIdLst>
  <p:sldSz cx="12192000" cy="6858000"/>
  <p:notesSz cx="7099300" cy="10234613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Oswald" panose="00000500000000000000" pitchFamily="2" charset="0"/>
      <p:regular r:id="rId36"/>
      <p:bold r:id="rId37"/>
    </p:embeddedFont>
    <p:embeddedFont>
      <p:font typeface="Roboto Condensed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41">
          <p15:clr>
            <a:srgbClr val="A4A3A4"/>
          </p15:clr>
        </p15:guide>
        <p15:guide id="2" pos="2216">
          <p15:clr>
            <a:srgbClr val="A4A3A4"/>
          </p15:clr>
        </p15:guide>
        <p15:guide id="3" orient="horz" pos="3224">
          <p15:clr>
            <a:srgbClr val="A4A3A4"/>
          </p15:clr>
        </p15:guide>
        <p15:guide id="4" pos="2236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gPJWYcLubndp6qwynrqtIP9GMu8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rence, Emilien" initials="CE" lastIdx="1" clrIdx="0">
    <p:extLst>
      <p:ext uri="{19B8F6BF-5375-455C-9EA6-DF929625EA0E}">
        <p15:presenceInfo xmlns:p15="http://schemas.microsoft.com/office/powerpoint/2012/main" userId="S-1-5-21-2433314350-180028157-2062083177-3227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448A22-DF8C-4E44-91A5-2E1D73DFD052}">
  <a:tblStyle styleId="{E6448A22-DF8C-4E44-91A5-2E1D73DFD0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533" autoAdjust="0"/>
  </p:normalViewPr>
  <p:slideViewPr>
    <p:cSldViewPr snapToGrid="0">
      <p:cViewPr varScale="1">
        <p:scale>
          <a:sx n="79" d="100"/>
          <a:sy n="79" d="100"/>
        </p:scale>
        <p:origin x="17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241"/>
        <p:guide pos="2216"/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63" Type="http://customschemas.google.com/relationships/presentationmetadata" Target="meta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6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6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PED01.ressources.paris.mdp\DPE\SPCT\02%20Projets%20Espace%20Collaboratif\Commun%20SPCT\@suivi%20des%20actions\ToDoList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2C-4AAD-961F-1D1B5C955F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2C-4AAD-961F-1D1B5C955F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2C-4AAD-961F-1D1B5C955F52}"/>
              </c:ext>
            </c:extLst>
          </c:dPt>
          <c:val>
            <c:numRef>
              <c:f>Feuil1!$A$1:$A$3</c:f>
              <c:numCache>
                <c:formatCode>h:mm</c:formatCode>
                <c:ptCount val="3"/>
                <c:pt idx="0">
                  <c:v>0.17361111111111113</c:v>
                </c:pt>
                <c:pt idx="1">
                  <c:v>9.1666666666666674E-2</c:v>
                </c:pt>
                <c:pt idx="2">
                  <c:v>4.5833333333333337E-2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2C-4AAD-961F-1D1B5C955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2-07T11:06:45.31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DB77A-10AB-4648-801B-05462FE6EB22}" type="doc">
      <dgm:prSet loTypeId="urn:microsoft.com/office/officeart/2005/8/layout/arrow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B7EB212-C07A-4A12-88F7-8B5E8CE953B2}">
      <dgm:prSet phldrT="[Texte]" custT="1"/>
      <dgm:spPr/>
      <dgm:t>
        <a:bodyPr/>
        <a:lstStyle/>
        <a:p>
          <a:r>
            <a:rPr lang="fr-FR" sz="3200" dirty="0"/>
            <a:t>Inactivité</a:t>
          </a:r>
        </a:p>
        <a:p>
          <a:r>
            <a:rPr lang="fr-FR" sz="1500" dirty="0"/>
            <a:t>Troubles du sommeil, </a:t>
          </a:r>
        </a:p>
        <a:p>
          <a:r>
            <a:rPr lang="fr-FR" sz="1500" dirty="0"/>
            <a:t>Dépression</a:t>
          </a:r>
        </a:p>
        <a:p>
          <a:r>
            <a:rPr lang="fr-FR" sz="1500" dirty="0"/>
            <a:t>Anxiété</a:t>
          </a:r>
        </a:p>
      </dgm:t>
    </dgm:pt>
    <dgm:pt modelId="{CD6AA165-2619-4A56-B95A-B40F606052ED}" type="parTrans" cxnId="{4F78073D-1965-407A-A381-4EEAC6AB0030}">
      <dgm:prSet/>
      <dgm:spPr/>
      <dgm:t>
        <a:bodyPr/>
        <a:lstStyle/>
        <a:p>
          <a:endParaRPr lang="fr-FR"/>
        </a:p>
      </dgm:t>
    </dgm:pt>
    <dgm:pt modelId="{524B2714-24BA-43F1-A4C1-AD6E7159DBCA}" type="sibTrans" cxnId="{4F78073D-1965-407A-A381-4EEAC6AB0030}">
      <dgm:prSet/>
      <dgm:spPr/>
      <dgm:t>
        <a:bodyPr/>
        <a:lstStyle/>
        <a:p>
          <a:endParaRPr lang="fr-FR"/>
        </a:p>
      </dgm:t>
    </dgm:pt>
    <dgm:pt modelId="{E565C10C-1311-452B-9C5C-ADC39C186938}">
      <dgm:prSet phldrT="[Texte]" custT="1"/>
      <dgm:spPr/>
      <dgm:t>
        <a:bodyPr/>
        <a:lstStyle/>
        <a:p>
          <a:r>
            <a:rPr lang="fr-FR" sz="3200" dirty="0"/>
            <a:t>Activité</a:t>
          </a:r>
        </a:p>
        <a:p>
          <a:r>
            <a:rPr lang="fr-FR" sz="1500" dirty="0"/>
            <a:t>Sérotonine</a:t>
          </a:r>
        </a:p>
        <a:p>
          <a:r>
            <a:rPr lang="fr-FR" sz="1500" dirty="0"/>
            <a:t>Endorphines</a:t>
          </a:r>
        </a:p>
        <a:p>
          <a:r>
            <a:rPr lang="fr-FR" sz="1500" dirty="0"/>
            <a:t> Adrénaline</a:t>
          </a:r>
        </a:p>
        <a:p>
          <a:r>
            <a:rPr lang="fr-FR" sz="1500" dirty="0"/>
            <a:t>Dopamine</a:t>
          </a:r>
        </a:p>
      </dgm:t>
    </dgm:pt>
    <dgm:pt modelId="{F632A550-E6B2-453D-BA58-0AC3D5F4F79F}" type="parTrans" cxnId="{9BAD3286-3874-4BC7-AC20-93CFA0296ED0}">
      <dgm:prSet/>
      <dgm:spPr/>
      <dgm:t>
        <a:bodyPr/>
        <a:lstStyle/>
        <a:p>
          <a:endParaRPr lang="fr-FR"/>
        </a:p>
      </dgm:t>
    </dgm:pt>
    <dgm:pt modelId="{90E7517C-E6BB-4D76-B42E-C809123FC274}" type="sibTrans" cxnId="{9BAD3286-3874-4BC7-AC20-93CFA0296ED0}">
      <dgm:prSet/>
      <dgm:spPr/>
      <dgm:t>
        <a:bodyPr/>
        <a:lstStyle/>
        <a:p>
          <a:endParaRPr lang="fr-FR"/>
        </a:p>
      </dgm:t>
    </dgm:pt>
    <dgm:pt modelId="{310FFD9D-3019-4582-9233-EA1370B54B91}" type="pres">
      <dgm:prSet presAssocID="{5E2DB77A-10AB-4648-801B-05462FE6EB22}" presName="compositeShape" presStyleCnt="0">
        <dgm:presLayoutVars>
          <dgm:chMax val="2"/>
          <dgm:dir/>
          <dgm:resizeHandles val="exact"/>
        </dgm:presLayoutVars>
      </dgm:prSet>
      <dgm:spPr/>
    </dgm:pt>
    <dgm:pt modelId="{35AEF4D3-44C7-4433-9F51-19E1EE93F858}" type="pres">
      <dgm:prSet presAssocID="{5E2DB77A-10AB-4648-801B-05462FE6EB22}" presName="divider" presStyleLbl="fgShp" presStyleIdx="0" presStyleCnt="1"/>
      <dgm:spPr/>
    </dgm:pt>
    <dgm:pt modelId="{BB85A633-EC40-486B-BA39-4F7ECDECA0BD}" type="pres">
      <dgm:prSet presAssocID="{AB7EB212-C07A-4A12-88F7-8B5E8CE953B2}" presName="downArrow" presStyleLbl="node1" presStyleIdx="0" presStyleCnt="2"/>
      <dgm:spPr/>
    </dgm:pt>
    <dgm:pt modelId="{6F0355D0-BF96-4092-8818-537CC2A3E794}" type="pres">
      <dgm:prSet presAssocID="{AB7EB212-C07A-4A12-88F7-8B5E8CE953B2}" presName="downArrowText" presStyleLbl="revTx" presStyleIdx="0" presStyleCnt="2" custScaleX="115139">
        <dgm:presLayoutVars>
          <dgm:bulletEnabled val="1"/>
        </dgm:presLayoutVars>
      </dgm:prSet>
      <dgm:spPr/>
    </dgm:pt>
    <dgm:pt modelId="{F1CD896F-6A55-4D3A-9AF9-21E9572928A0}" type="pres">
      <dgm:prSet presAssocID="{E565C10C-1311-452B-9C5C-ADC39C186938}" presName="upArrow" presStyleLbl="node1" presStyleIdx="1" presStyleCnt="2"/>
      <dgm:spPr/>
    </dgm:pt>
    <dgm:pt modelId="{58132D80-22C3-48D9-A999-665195280AAA}" type="pres">
      <dgm:prSet presAssocID="{E565C10C-1311-452B-9C5C-ADC39C186938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4F78073D-1965-407A-A381-4EEAC6AB0030}" srcId="{5E2DB77A-10AB-4648-801B-05462FE6EB22}" destId="{AB7EB212-C07A-4A12-88F7-8B5E8CE953B2}" srcOrd="0" destOrd="0" parTransId="{CD6AA165-2619-4A56-B95A-B40F606052ED}" sibTransId="{524B2714-24BA-43F1-A4C1-AD6E7159DBCA}"/>
    <dgm:cxn modelId="{9BAD3286-3874-4BC7-AC20-93CFA0296ED0}" srcId="{5E2DB77A-10AB-4648-801B-05462FE6EB22}" destId="{E565C10C-1311-452B-9C5C-ADC39C186938}" srcOrd="1" destOrd="0" parTransId="{F632A550-E6B2-453D-BA58-0AC3D5F4F79F}" sibTransId="{90E7517C-E6BB-4D76-B42E-C809123FC274}"/>
    <dgm:cxn modelId="{5A373DB6-5265-472E-925B-5E2FD583FA9D}" type="presOf" srcId="{AB7EB212-C07A-4A12-88F7-8B5E8CE953B2}" destId="{6F0355D0-BF96-4092-8818-537CC2A3E794}" srcOrd="0" destOrd="0" presId="urn:microsoft.com/office/officeart/2005/8/layout/arrow3"/>
    <dgm:cxn modelId="{406977E8-3C6B-461A-915F-C7D67266387A}" type="presOf" srcId="{5E2DB77A-10AB-4648-801B-05462FE6EB22}" destId="{310FFD9D-3019-4582-9233-EA1370B54B91}" srcOrd="0" destOrd="0" presId="urn:microsoft.com/office/officeart/2005/8/layout/arrow3"/>
    <dgm:cxn modelId="{8BAC80F6-9ED6-462D-8ACD-B73A03B97863}" type="presOf" srcId="{E565C10C-1311-452B-9C5C-ADC39C186938}" destId="{58132D80-22C3-48D9-A999-665195280AAA}" srcOrd="0" destOrd="0" presId="urn:microsoft.com/office/officeart/2005/8/layout/arrow3"/>
    <dgm:cxn modelId="{760FFB10-C8D3-4801-B18B-D027F36A7D27}" type="presParOf" srcId="{310FFD9D-3019-4582-9233-EA1370B54B91}" destId="{35AEF4D3-44C7-4433-9F51-19E1EE93F858}" srcOrd="0" destOrd="0" presId="urn:microsoft.com/office/officeart/2005/8/layout/arrow3"/>
    <dgm:cxn modelId="{DCFF922C-F8FD-4597-BC63-62071BD50659}" type="presParOf" srcId="{310FFD9D-3019-4582-9233-EA1370B54B91}" destId="{BB85A633-EC40-486B-BA39-4F7ECDECA0BD}" srcOrd="1" destOrd="0" presId="urn:microsoft.com/office/officeart/2005/8/layout/arrow3"/>
    <dgm:cxn modelId="{D34622EB-63E4-43E3-9056-A732D9415928}" type="presParOf" srcId="{310FFD9D-3019-4582-9233-EA1370B54B91}" destId="{6F0355D0-BF96-4092-8818-537CC2A3E794}" srcOrd="2" destOrd="0" presId="urn:microsoft.com/office/officeart/2005/8/layout/arrow3"/>
    <dgm:cxn modelId="{F9897A9E-BAEB-4E5D-A300-BFAA74CBEF9C}" type="presParOf" srcId="{310FFD9D-3019-4582-9233-EA1370B54B91}" destId="{F1CD896F-6A55-4D3A-9AF9-21E9572928A0}" srcOrd="3" destOrd="0" presId="urn:microsoft.com/office/officeart/2005/8/layout/arrow3"/>
    <dgm:cxn modelId="{2C10272C-58C3-45D2-A210-F4FA09FAA159}" type="presParOf" srcId="{310FFD9D-3019-4582-9233-EA1370B54B91}" destId="{58132D80-22C3-48D9-A999-665195280AA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297372-9FBF-4544-8FCD-987BC473AF3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CB96901-7AF7-4B34-8CD0-E286A9528683}">
      <dgm:prSet phldrT="[Texte]"/>
      <dgm:spPr/>
      <dgm:t>
        <a:bodyPr/>
        <a:lstStyle/>
        <a:p>
          <a:r>
            <a:rPr lang="fr-FR">
              <a:latin typeface="Roboto Condensed"/>
              <a:ea typeface="Roboto Condensed"/>
              <a:cs typeface="Roboto Condensed"/>
            </a:rPr>
            <a:t>Charte de télétravail</a:t>
          </a:r>
          <a:endParaRPr lang="fr-FR" dirty="0"/>
        </a:p>
      </dgm:t>
    </dgm:pt>
    <dgm:pt modelId="{164046EB-874D-46FF-8CED-2116DF37D87F}" type="parTrans" cxnId="{8C06304D-7DB4-4BFD-BC96-4355647F1942}">
      <dgm:prSet/>
      <dgm:spPr/>
      <dgm:t>
        <a:bodyPr/>
        <a:lstStyle/>
        <a:p>
          <a:endParaRPr lang="fr-FR"/>
        </a:p>
      </dgm:t>
    </dgm:pt>
    <dgm:pt modelId="{2D859ED4-9278-4BAF-AEFF-AF6A0D313379}" type="sibTrans" cxnId="{8C06304D-7DB4-4BFD-BC96-4355647F1942}">
      <dgm:prSet/>
      <dgm:spPr/>
      <dgm:t>
        <a:bodyPr/>
        <a:lstStyle/>
        <a:p>
          <a:endParaRPr lang="fr-FR"/>
        </a:p>
      </dgm:t>
    </dgm:pt>
    <dgm:pt modelId="{E558300F-5C4E-424F-91E6-A79F88D2AA42}">
      <dgm:prSet phldrT="[Texte]"/>
      <dgm:spPr/>
      <dgm:t>
        <a:bodyPr/>
        <a:lstStyle/>
        <a:p>
          <a:r>
            <a:rPr lang="fr-FR">
              <a:latin typeface="Roboto Condensed"/>
              <a:ea typeface="Roboto Condensed"/>
              <a:cs typeface="Roboto Condensed"/>
            </a:rPr>
            <a:t>Intégrer les enjeux de conditions de travail: sédentarité, TMS, RPS</a:t>
          </a:r>
          <a:endParaRPr lang="fr-FR" dirty="0">
            <a:latin typeface="Roboto Condensed"/>
            <a:ea typeface="Roboto Condensed"/>
            <a:cs typeface="Roboto Condensed"/>
          </a:endParaRPr>
        </a:p>
      </dgm:t>
    </dgm:pt>
    <dgm:pt modelId="{FEBEC6FE-2C87-4466-8F7D-9B7D028D82B5}" type="parTrans" cxnId="{3A71223E-B7D0-40DB-B865-41AB04C70769}">
      <dgm:prSet/>
      <dgm:spPr/>
      <dgm:t>
        <a:bodyPr/>
        <a:lstStyle/>
        <a:p>
          <a:endParaRPr lang="fr-FR"/>
        </a:p>
      </dgm:t>
    </dgm:pt>
    <dgm:pt modelId="{D4B0A002-097A-42C9-ABBA-5E0E0D578DB9}" type="sibTrans" cxnId="{3A71223E-B7D0-40DB-B865-41AB04C70769}">
      <dgm:prSet/>
      <dgm:spPr/>
      <dgm:t>
        <a:bodyPr/>
        <a:lstStyle/>
        <a:p>
          <a:endParaRPr lang="fr-FR"/>
        </a:p>
      </dgm:t>
    </dgm:pt>
    <dgm:pt modelId="{9D7ABDBF-F810-4984-A417-9BE598B4BB72}">
      <dgm:prSet phldrT="[Texte]"/>
      <dgm:spPr/>
      <dgm:t>
        <a:bodyPr/>
        <a:lstStyle/>
        <a:p>
          <a:r>
            <a:rPr lang="fr-FR">
              <a:latin typeface="Roboto Condensed"/>
              <a:ea typeface="Roboto Condensed"/>
              <a:cs typeface="Roboto Condensed"/>
            </a:rPr>
            <a:t>Participation de l’entreprise à l’aménagement – accompagnement </a:t>
          </a:r>
          <a:endParaRPr lang="fr-FR" dirty="0">
            <a:latin typeface="Roboto Condensed"/>
            <a:ea typeface="Roboto Condensed"/>
            <a:cs typeface="Roboto Condensed"/>
          </a:endParaRPr>
        </a:p>
      </dgm:t>
    </dgm:pt>
    <dgm:pt modelId="{8AEC2FEA-2438-438F-9DFE-73B7B5205DEC}" type="parTrans" cxnId="{5D4120F3-C8C7-4EEA-930E-8A3E8AC6AFB7}">
      <dgm:prSet/>
      <dgm:spPr/>
      <dgm:t>
        <a:bodyPr/>
        <a:lstStyle/>
        <a:p>
          <a:endParaRPr lang="fr-FR"/>
        </a:p>
      </dgm:t>
    </dgm:pt>
    <dgm:pt modelId="{93AF2321-56B9-40A9-8E56-A4BBBCE4AE9B}" type="sibTrans" cxnId="{5D4120F3-C8C7-4EEA-930E-8A3E8AC6AFB7}">
      <dgm:prSet/>
      <dgm:spPr/>
      <dgm:t>
        <a:bodyPr/>
        <a:lstStyle/>
        <a:p>
          <a:endParaRPr lang="fr-FR"/>
        </a:p>
      </dgm:t>
    </dgm:pt>
    <dgm:pt modelId="{F5B09177-7063-4D42-BD30-DFBC91137A41}" type="pres">
      <dgm:prSet presAssocID="{1A297372-9FBF-4544-8FCD-987BC473AF38}" presName="linear" presStyleCnt="0">
        <dgm:presLayoutVars>
          <dgm:dir/>
          <dgm:animLvl val="lvl"/>
          <dgm:resizeHandles val="exact"/>
        </dgm:presLayoutVars>
      </dgm:prSet>
      <dgm:spPr/>
    </dgm:pt>
    <dgm:pt modelId="{64496BC6-B866-4C55-8EAF-3DB2ED445308}" type="pres">
      <dgm:prSet presAssocID="{3CB96901-7AF7-4B34-8CD0-E286A9528683}" presName="parentLin" presStyleCnt="0"/>
      <dgm:spPr/>
    </dgm:pt>
    <dgm:pt modelId="{8A4C31EE-0FDC-4631-9323-CC3FE27B8EB4}" type="pres">
      <dgm:prSet presAssocID="{3CB96901-7AF7-4B34-8CD0-E286A9528683}" presName="parentLeftMargin" presStyleLbl="node1" presStyleIdx="0" presStyleCnt="3"/>
      <dgm:spPr/>
    </dgm:pt>
    <dgm:pt modelId="{E07BDBFA-2781-459A-8D07-23820C78FFC9}" type="pres">
      <dgm:prSet presAssocID="{3CB96901-7AF7-4B34-8CD0-E286A95286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B5F3CF4-1793-4DC3-BE2A-A927149F9632}" type="pres">
      <dgm:prSet presAssocID="{3CB96901-7AF7-4B34-8CD0-E286A9528683}" presName="negativeSpace" presStyleCnt="0"/>
      <dgm:spPr/>
    </dgm:pt>
    <dgm:pt modelId="{00A0E302-542B-43BA-8273-AC16EEEC958B}" type="pres">
      <dgm:prSet presAssocID="{3CB96901-7AF7-4B34-8CD0-E286A9528683}" presName="childText" presStyleLbl="conFgAcc1" presStyleIdx="0" presStyleCnt="3">
        <dgm:presLayoutVars>
          <dgm:bulletEnabled val="1"/>
        </dgm:presLayoutVars>
      </dgm:prSet>
      <dgm:spPr/>
    </dgm:pt>
    <dgm:pt modelId="{597DB615-7F72-4FB3-A7B5-57FEB6C89EBC}" type="pres">
      <dgm:prSet presAssocID="{2D859ED4-9278-4BAF-AEFF-AF6A0D313379}" presName="spaceBetweenRectangles" presStyleCnt="0"/>
      <dgm:spPr/>
    </dgm:pt>
    <dgm:pt modelId="{A09C87CA-D90D-430A-841E-9FBF3782CE47}" type="pres">
      <dgm:prSet presAssocID="{E558300F-5C4E-424F-91E6-A79F88D2AA42}" presName="parentLin" presStyleCnt="0"/>
      <dgm:spPr/>
    </dgm:pt>
    <dgm:pt modelId="{C01FC56B-4D77-4AD6-A43B-D39341DEADC6}" type="pres">
      <dgm:prSet presAssocID="{E558300F-5C4E-424F-91E6-A79F88D2AA42}" presName="parentLeftMargin" presStyleLbl="node1" presStyleIdx="0" presStyleCnt="3"/>
      <dgm:spPr/>
    </dgm:pt>
    <dgm:pt modelId="{BD1B90B6-4E06-4BD4-9E40-A771E58941FD}" type="pres">
      <dgm:prSet presAssocID="{E558300F-5C4E-424F-91E6-A79F88D2AA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E06165E-BB03-42AE-BA6B-449ED1AC3073}" type="pres">
      <dgm:prSet presAssocID="{E558300F-5C4E-424F-91E6-A79F88D2AA42}" presName="negativeSpace" presStyleCnt="0"/>
      <dgm:spPr/>
    </dgm:pt>
    <dgm:pt modelId="{58DEF725-0B9D-49B0-A857-F9AE999935FA}" type="pres">
      <dgm:prSet presAssocID="{E558300F-5C4E-424F-91E6-A79F88D2AA42}" presName="childText" presStyleLbl="conFgAcc1" presStyleIdx="1" presStyleCnt="3">
        <dgm:presLayoutVars>
          <dgm:bulletEnabled val="1"/>
        </dgm:presLayoutVars>
      </dgm:prSet>
      <dgm:spPr/>
    </dgm:pt>
    <dgm:pt modelId="{5907E921-EECA-4236-AA7D-EC3ACE76B41D}" type="pres">
      <dgm:prSet presAssocID="{D4B0A002-097A-42C9-ABBA-5E0E0D578DB9}" presName="spaceBetweenRectangles" presStyleCnt="0"/>
      <dgm:spPr/>
    </dgm:pt>
    <dgm:pt modelId="{4C629B13-1991-43D0-BEBE-E03D23A5811D}" type="pres">
      <dgm:prSet presAssocID="{9D7ABDBF-F810-4984-A417-9BE598B4BB72}" presName="parentLin" presStyleCnt="0"/>
      <dgm:spPr/>
    </dgm:pt>
    <dgm:pt modelId="{FFBA20BB-E66C-41E4-AB5C-4C3A73679884}" type="pres">
      <dgm:prSet presAssocID="{9D7ABDBF-F810-4984-A417-9BE598B4BB72}" presName="parentLeftMargin" presStyleLbl="node1" presStyleIdx="1" presStyleCnt="3"/>
      <dgm:spPr/>
    </dgm:pt>
    <dgm:pt modelId="{77B702C7-A81C-44DE-B5F6-1AEA66F44733}" type="pres">
      <dgm:prSet presAssocID="{9D7ABDBF-F810-4984-A417-9BE598B4BB7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057FAC7-9B20-4C3F-8081-B287B52BC099}" type="pres">
      <dgm:prSet presAssocID="{9D7ABDBF-F810-4984-A417-9BE598B4BB72}" presName="negativeSpace" presStyleCnt="0"/>
      <dgm:spPr/>
    </dgm:pt>
    <dgm:pt modelId="{D5781F17-2BAD-4BAB-A3D4-1A53BC0B9359}" type="pres">
      <dgm:prSet presAssocID="{9D7ABDBF-F810-4984-A417-9BE598B4BB7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71223E-B7D0-40DB-B865-41AB04C70769}" srcId="{1A297372-9FBF-4544-8FCD-987BC473AF38}" destId="{E558300F-5C4E-424F-91E6-A79F88D2AA42}" srcOrd="1" destOrd="0" parTransId="{FEBEC6FE-2C87-4466-8F7D-9B7D028D82B5}" sibTransId="{D4B0A002-097A-42C9-ABBA-5E0E0D578DB9}"/>
    <dgm:cxn modelId="{075ACA40-1AFE-4672-A287-E0E0CDA60ECC}" type="presOf" srcId="{3CB96901-7AF7-4B34-8CD0-E286A9528683}" destId="{E07BDBFA-2781-459A-8D07-23820C78FFC9}" srcOrd="1" destOrd="0" presId="urn:microsoft.com/office/officeart/2005/8/layout/list1"/>
    <dgm:cxn modelId="{1DC8BA61-5D9F-4805-A042-E43DCFDF85DE}" type="presOf" srcId="{1A297372-9FBF-4544-8FCD-987BC473AF38}" destId="{F5B09177-7063-4D42-BD30-DFBC91137A41}" srcOrd="0" destOrd="0" presId="urn:microsoft.com/office/officeart/2005/8/layout/list1"/>
    <dgm:cxn modelId="{8C06304D-7DB4-4BFD-BC96-4355647F1942}" srcId="{1A297372-9FBF-4544-8FCD-987BC473AF38}" destId="{3CB96901-7AF7-4B34-8CD0-E286A9528683}" srcOrd="0" destOrd="0" parTransId="{164046EB-874D-46FF-8CED-2116DF37D87F}" sibTransId="{2D859ED4-9278-4BAF-AEFF-AF6A0D313379}"/>
    <dgm:cxn modelId="{BD33C891-84DA-451E-AF95-412D0911A288}" type="presOf" srcId="{E558300F-5C4E-424F-91E6-A79F88D2AA42}" destId="{BD1B90B6-4E06-4BD4-9E40-A771E58941FD}" srcOrd="1" destOrd="0" presId="urn:microsoft.com/office/officeart/2005/8/layout/list1"/>
    <dgm:cxn modelId="{51C67CA7-1A09-44A3-A3C7-8021E2D7AA79}" type="presOf" srcId="{E558300F-5C4E-424F-91E6-A79F88D2AA42}" destId="{C01FC56B-4D77-4AD6-A43B-D39341DEADC6}" srcOrd="0" destOrd="0" presId="urn:microsoft.com/office/officeart/2005/8/layout/list1"/>
    <dgm:cxn modelId="{792FA6A8-3ADA-41D9-99E8-871938834D1B}" type="presOf" srcId="{3CB96901-7AF7-4B34-8CD0-E286A9528683}" destId="{8A4C31EE-0FDC-4631-9323-CC3FE27B8EB4}" srcOrd="0" destOrd="0" presId="urn:microsoft.com/office/officeart/2005/8/layout/list1"/>
    <dgm:cxn modelId="{D45991C3-CBBA-4752-BBD6-91BD2D44ADA6}" type="presOf" srcId="{9D7ABDBF-F810-4984-A417-9BE598B4BB72}" destId="{77B702C7-A81C-44DE-B5F6-1AEA66F44733}" srcOrd="1" destOrd="0" presId="urn:microsoft.com/office/officeart/2005/8/layout/list1"/>
    <dgm:cxn modelId="{5D4120F3-C8C7-4EEA-930E-8A3E8AC6AFB7}" srcId="{1A297372-9FBF-4544-8FCD-987BC473AF38}" destId="{9D7ABDBF-F810-4984-A417-9BE598B4BB72}" srcOrd="2" destOrd="0" parTransId="{8AEC2FEA-2438-438F-9DFE-73B7B5205DEC}" sibTransId="{93AF2321-56B9-40A9-8E56-A4BBBCE4AE9B}"/>
    <dgm:cxn modelId="{8ACA26FB-2309-4A03-98A7-DC08214A6E08}" type="presOf" srcId="{9D7ABDBF-F810-4984-A417-9BE598B4BB72}" destId="{FFBA20BB-E66C-41E4-AB5C-4C3A73679884}" srcOrd="0" destOrd="0" presId="urn:microsoft.com/office/officeart/2005/8/layout/list1"/>
    <dgm:cxn modelId="{09A40FDB-6209-4F9F-9E4F-2D3129079228}" type="presParOf" srcId="{F5B09177-7063-4D42-BD30-DFBC91137A41}" destId="{64496BC6-B866-4C55-8EAF-3DB2ED445308}" srcOrd="0" destOrd="0" presId="urn:microsoft.com/office/officeart/2005/8/layout/list1"/>
    <dgm:cxn modelId="{5E5CFC5B-6EA6-4CA0-AE58-2E48A0F5C663}" type="presParOf" srcId="{64496BC6-B866-4C55-8EAF-3DB2ED445308}" destId="{8A4C31EE-0FDC-4631-9323-CC3FE27B8EB4}" srcOrd="0" destOrd="0" presId="urn:microsoft.com/office/officeart/2005/8/layout/list1"/>
    <dgm:cxn modelId="{4F6FC87C-0CB4-4AAC-B633-306CEF364B86}" type="presParOf" srcId="{64496BC6-B866-4C55-8EAF-3DB2ED445308}" destId="{E07BDBFA-2781-459A-8D07-23820C78FFC9}" srcOrd="1" destOrd="0" presId="urn:microsoft.com/office/officeart/2005/8/layout/list1"/>
    <dgm:cxn modelId="{58BD4E97-BEC1-4F7B-BAE2-1B7F9F900FE0}" type="presParOf" srcId="{F5B09177-7063-4D42-BD30-DFBC91137A41}" destId="{AB5F3CF4-1793-4DC3-BE2A-A927149F9632}" srcOrd="1" destOrd="0" presId="urn:microsoft.com/office/officeart/2005/8/layout/list1"/>
    <dgm:cxn modelId="{765C588E-C552-4B33-8832-673351C9548B}" type="presParOf" srcId="{F5B09177-7063-4D42-BD30-DFBC91137A41}" destId="{00A0E302-542B-43BA-8273-AC16EEEC958B}" srcOrd="2" destOrd="0" presId="urn:microsoft.com/office/officeart/2005/8/layout/list1"/>
    <dgm:cxn modelId="{E12CA646-9A6B-4B62-B172-4709ED3E8D80}" type="presParOf" srcId="{F5B09177-7063-4D42-BD30-DFBC91137A41}" destId="{597DB615-7F72-4FB3-A7B5-57FEB6C89EBC}" srcOrd="3" destOrd="0" presId="urn:microsoft.com/office/officeart/2005/8/layout/list1"/>
    <dgm:cxn modelId="{355E621B-FFE0-49A8-BF27-C3AD1D454929}" type="presParOf" srcId="{F5B09177-7063-4D42-BD30-DFBC91137A41}" destId="{A09C87CA-D90D-430A-841E-9FBF3782CE47}" srcOrd="4" destOrd="0" presId="urn:microsoft.com/office/officeart/2005/8/layout/list1"/>
    <dgm:cxn modelId="{DAA6FECA-DB28-4889-9F39-56E06CDCBE80}" type="presParOf" srcId="{A09C87CA-D90D-430A-841E-9FBF3782CE47}" destId="{C01FC56B-4D77-4AD6-A43B-D39341DEADC6}" srcOrd="0" destOrd="0" presId="urn:microsoft.com/office/officeart/2005/8/layout/list1"/>
    <dgm:cxn modelId="{B6A237B5-F103-4DA0-8FB1-C68B95FF3078}" type="presParOf" srcId="{A09C87CA-D90D-430A-841E-9FBF3782CE47}" destId="{BD1B90B6-4E06-4BD4-9E40-A771E58941FD}" srcOrd="1" destOrd="0" presId="urn:microsoft.com/office/officeart/2005/8/layout/list1"/>
    <dgm:cxn modelId="{D7E457E8-B4D7-41A5-84E9-DCD3E7B97C1F}" type="presParOf" srcId="{F5B09177-7063-4D42-BD30-DFBC91137A41}" destId="{BE06165E-BB03-42AE-BA6B-449ED1AC3073}" srcOrd="5" destOrd="0" presId="urn:microsoft.com/office/officeart/2005/8/layout/list1"/>
    <dgm:cxn modelId="{54266DC3-D39A-4E31-B6AC-0E16525DCF6E}" type="presParOf" srcId="{F5B09177-7063-4D42-BD30-DFBC91137A41}" destId="{58DEF725-0B9D-49B0-A857-F9AE999935FA}" srcOrd="6" destOrd="0" presId="urn:microsoft.com/office/officeart/2005/8/layout/list1"/>
    <dgm:cxn modelId="{4D0DDC3B-E90D-408B-ADBA-811F0C45F5BA}" type="presParOf" srcId="{F5B09177-7063-4D42-BD30-DFBC91137A41}" destId="{5907E921-EECA-4236-AA7D-EC3ACE76B41D}" srcOrd="7" destOrd="0" presId="urn:microsoft.com/office/officeart/2005/8/layout/list1"/>
    <dgm:cxn modelId="{F916118F-C5B4-4316-AF36-B339333B158D}" type="presParOf" srcId="{F5B09177-7063-4D42-BD30-DFBC91137A41}" destId="{4C629B13-1991-43D0-BEBE-E03D23A5811D}" srcOrd="8" destOrd="0" presId="urn:microsoft.com/office/officeart/2005/8/layout/list1"/>
    <dgm:cxn modelId="{541DE70D-526F-4AC9-B7BB-D2BFA0AAAF68}" type="presParOf" srcId="{4C629B13-1991-43D0-BEBE-E03D23A5811D}" destId="{FFBA20BB-E66C-41E4-AB5C-4C3A73679884}" srcOrd="0" destOrd="0" presId="urn:microsoft.com/office/officeart/2005/8/layout/list1"/>
    <dgm:cxn modelId="{0AE0018F-0317-45F1-B73C-2C390CE96F97}" type="presParOf" srcId="{4C629B13-1991-43D0-BEBE-E03D23A5811D}" destId="{77B702C7-A81C-44DE-B5F6-1AEA66F44733}" srcOrd="1" destOrd="0" presId="urn:microsoft.com/office/officeart/2005/8/layout/list1"/>
    <dgm:cxn modelId="{E31E79F9-0D65-42ED-A71C-4C5CFD25BFF4}" type="presParOf" srcId="{F5B09177-7063-4D42-BD30-DFBC91137A41}" destId="{C057FAC7-9B20-4C3F-8081-B287B52BC099}" srcOrd="9" destOrd="0" presId="urn:microsoft.com/office/officeart/2005/8/layout/list1"/>
    <dgm:cxn modelId="{65F63127-C979-4822-9BA0-A294EDD3718A}" type="presParOf" srcId="{F5B09177-7063-4D42-BD30-DFBC91137A41}" destId="{D5781F17-2BAD-4BAB-A3D4-1A53BC0B935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EF4D3-44C7-4433-9F51-19E1EE93F858}">
      <dsp:nvSpPr>
        <dsp:cNvPr id="0" name=""/>
        <dsp:cNvSpPr/>
      </dsp:nvSpPr>
      <dsp:spPr>
        <a:xfrm rot="21300000">
          <a:off x="21484" y="1713415"/>
          <a:ext cx="6958257" cy="796825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5A633-EC40-486B-BA39-4F7ECDECA0BD}">
      <dsp:nvSpPr>
        <dsp:cNvPr id="0" name=""/>
        <dsp:cNvSpPr/>
      </dsp:nvSpPr>
      <dsp:spPr>
        <a:xfrm>
          <a:off x="840147" y="211182"/>
          <a:ext cx="2100368" cy="1689462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355D0-BF96-4092-8818-537CC2A3E794}">
      <dsp:nvSpPr>
        <dsp:cNvPr id="0" name=""/>
        <dsp:cNvSpPr/>
      </dsp:nvSpPr>
      <dsp:spPr>
        <a:xfrm>
          <a:off x="3541063" y="0"/>
          <a:ext cx="2579565" cy="1773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Inactivité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Troubles du sommeil,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Dépression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Anxiété</a:t>
          </a:r>
        </a:p>
      </dsp:txBody>
      <dsp:txXfrm>
        <a:off x="3541063" y="0"/>
        <a:ext cx="2579565" cy="1773935"/>
      </dsp:txXfrm>
    </dsp:sp>
    <dsp:sp modelId="{F1CD896F-6A55-4D3A-9AF9-21E9572928A0}">
      <dsp:nvSpPr>
        <dsp:cNvPr id="0" name=""/>
        <dsp:cNvSpPr/>
      </dsp:nvSpPr>
      <dsp:spPr>
        <a:xfrm>
          <a:off x="4060711" y="2323011"/>
          <a:ext cx="2100368" cy="1689462"/>
        </a:xfrm>
        <a:prstGeom prst="upArrow">
          <a:avLst/>
        </a:prstGeom>
        <a:solidFill>
          <a:schemeClr val="accent2">
            <a:hueOff val="2387787"/>
            <a:satOff val="-22785"/>
            <a:lumOff val="-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132D80-22C3-48D9-A999-665195280AAA}">
      <dsp:nvSpPr>
        <dsp:cNvPr id="0" name=""/>
        <dsp:cNvSpPr/>
      </dsp:nvSpPr>
      <dsp:spPr>
        <a:xfrm>
          <a:off x="1050184" y="2449721"/>
          <a:ext cx="2240392" cy="1773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Activité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Sérotonine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Endorphines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 Adrénaline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Dopamine</a:t>
          </a:r>
        </a:p>
      </dsp:txBody>
      <dsp:txXfrm>
        <a:off x="1050184" y="2449721"/>
        <a:ext cx="2240392" cy="1773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0E302-542B-43BA-8273-AC16EEEC958B}">
      <dsp:nvSpPr>
        <dsp:cNvPr id="0" name=""/>
        <dsp:cNvSpPr/>
      </dsp:nvSpPr>
      <dsp:spPr>
        <a:xfrm>
          <a:off x="0" y="644699"/>
          <a:ext cx="1122624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BDBFA-2781-459A-8D07-23820C78FFC9}">
      <dsp:nvSpPr>
        <dsp:cNvPr id="0" name=""/>
        <dsp:cNvSpPr/>
      </dsp:nvSpPr>
      <dsp:spPr>
        <a:xfrm>
          <a:off x="561312" y="334739"/>
          <a:ext cx="7858371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028" tIns="0" rIns="29702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>
              <a:latin typeface="Roboto Condensed"/>
              <a:ea typeface="Roboto Condensed"/>
              <a:cs typeface="Roboto Condensed"/>
            </a:rPr>
            <a:t>Charte de télétravail</a:t>
          </a:r>
          <a:endParaRPr lang="fr-FR" sz="2100" kern="1200" dirty="0"/>
        </a:p>
      </dsp:txBody>
      <dsp:txXfrm>
        <a:off x="591574" y="365001"/>
        <a:ext cx="7797847" cy="559396"/>
      </dsp:txXfrm>
    </dsp:sp>
    <dsp:sp modelId="{58DEF725-0B9D-49B0-A857-F9AE999935FA}">
      <dsp:nvSpPr>
        <dsp:cNvPr id="0" name=""/>
        <dsp:cNvSpPr/>
      </dsp:nvSpPr>
      <dsp:spPr>
        <a:xfrm>
          <a:off x="0" y="1597260"/>
          <a:ext cx="1122624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B90B6-4E06-4BD4-9E40-A771E58941FD}">
      <dsp:nvSpPr>
        <dsp:cNvPr id="0" name=""/>
        <dsp:cNvSpPr/>
      </dsp:nvSpPr>
      <dsp:spPr>
        <a:xfrm>
          <a:off x="561312" y="1287299"/>
          <a:ext cx="7858371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028" tIns="0" rIns="29702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>
              <a:latin typeface="Roboto Condensed"/>
              <a:ea typeface="Roboto Condensed"/>
              <a:cs typeface="Roboto Condensed"/>
            </a:rPr>
            <a:t>Intégrer les enjeux de conditions de travail: sédentarité, TMS, RPS</a:t>
          </a:r>
          <a:endParaRPr lang="fr-FR" sz="2100" kern="1200" dirty="0">
            <a:latin typeface="Roboto Condensed"/>
            <a:ea typeface="Roboto Condensed"/>
            <a:cs typeface="Roboto Condensed"/>
          </a:endParaRPr>
        </a:p>
      </dsp:txBody>
      <dsp:txXfrm>
        <a:off x="591574" y="1317561"/>
        <a:ext cx="7797847" cy="559396"/>
      </dsp:txXfrm>
    </dsp:sp>
    <dsp:sp modelId="{D5781F17-2BAD-4BAB-A3D4-1A53BC0B9359}">
      <dsp:nvSpPr>
        <dsp:cNvPr id="0" name=""/>
        <dsp:cNvSpPr/>
      </dsp:nvSpPr>
      <dsp:spPr>
        <a:xfrm>
          <a:off x="0" y="2549820"/>
          <a:ext cx="1122624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702C7-A81C-44DE-B5F6-1AEA66F44733}">
      <dsp:nvSpPr>
        <dsp:cNvPr id="0" name=""/>
        <dsp:cNvSpPr/>
      </dsp:nvSpPr>
      <dsp:spPr>
        <a:xfrm>
          <a:off x="561312" y="2239860"/>
          <a:ext cx="7858371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028" tIns="0" rIns="29702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>
              <a:latin typeface="Roboto Condensed"/>
              <a:ea typeface="Roboto Condensed"/>
              <a:cs typeface="Roboto Condensed"/>
            </a:rPr>
            <a:t>Participation de l’entreprise à l’aménagement – accompagnement </a:t>
          </a:r>
          <a:endParaRPr lang="fr-FR" sz="2100" kern="1200" dirty="0">
            <a:latin typeface="Roboto Condensed"/>
            <a:ea typeface="Roboto Condensed"/>
            <a:cs typeface="Roboto Condensed"/>
          </a:endParaRPr>
        </a:p>
      </dsp:txBody>
      <dsp:txXfrm>
        <a:off x="591574" y="2270122"/>
        <a:ext cx="7797847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00" tIns="47350" rIns="94700" bIns="473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295" y="1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00" tIns="47350" rIns="94700" bIns="473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00" tIns="47350" rIns="94700" bIns="4735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00" tIns="47350" rIns="94700" bIns="473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00" tIns="47350" rIns="94700" bIns="473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CC66"/>
              </a:buClr>
              <a:buSzPts val="2000"/>
              <a:buFont typeface="Arial"/>
              <a:buNone/>
            </a:pPr>
            <a:endParaRPr lang="fr-FR" sz="1200" dirty="0">
              <a:solidFill>
                <a:schemeClr val="dk1"/>
              </a:solidFill>
              <a:latin typeface="Calibri"/>
              <a:ea typeface="Roboto Condensed"/>
              <a:cs typeface="Calibri"/>
              <a:sym typeface="Calibr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601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2378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81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9726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1499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288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552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146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0610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4183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9158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498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1388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3735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5171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9755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2617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757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8355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5023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9931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spcFirstLastPara="1" wrap="square" lIns="94700" tIns="47350" rIns="94700" bIns="473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3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49"/>
          <p:cNvGrpSpPr/>
          <p:nvPr/>
        </p:nvGrpSpPr>
        <p:grpSpPr>
          <a:xfrm>
            <a:off x="39712" y="-432742"/>
            <a:ext cx="3119061" cy="2547865"/>
            <a:chOff x="20982" y="-215971"/>
            <a:chExt cx="1649366" cy="1347316"/>
          </a:xfrm>
        </p:grpSpPr>
        <p:sp>
          <p:nvSpPr>
            <p:cNvPr id="15" name="Google Shape;15;p49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93C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49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49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 w="9525" cap="flat" cmpd="sng">
              <a:solidFill>
                <a:srgbClr val="44546A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18;p49"/>
          <p:cNvSpPr txBox="1">
            <a:spLocks noGrp="1"/>
          </p:cNvSpPr>
          <p:nvPr>
            <p:ph type="ctrTitle"/>
          </p:nvPr>
        </p:nvSpPr>
        <p:spPr>
          <a:xfrm>
            <a:off x="914400" y="3671767"/>
            <a:ext cx="75620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6667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9" name="Google Shape;19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96136" y="-9934"/>
            <a:ext cx="3119065" cy="811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3969" y="5554368"/>
            <a:ext cx="1468033" cy="130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0"/>
          <p:cNvSpPr txBox="1">
            <a:spLocks noGrp="1"/>
          </p:cNvSpPr>
          <p:nvPr>
            <p:ph type="body" idx="1"/>
          </p:nvPr>
        </p:nvSpPr>
        <p:spPr>
          <a:xfrm>
            <a:off x="1208313" y="2271185"/>
            <a:ext cx="7680400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»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0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grpSp>
        <p:nvGrpSpPr>
          <p:cNvPr id="25" name="Google Shape;25;p50"/>
          <p:cNvGrpSpPr/>
          <p:nvPr/>
        </p:nvGrpSpPr>
        <p:grpSpPr>
          <a:xfrm>
            <a:off x="39712" y="-432742"/>
            <a:ext cx="3119061" cy="2547865"/>
            <a:chOff x="20982" y="-215971"/>
            <a:chExt cx="1649366" cy="1347316"/>
          </a:xfrm>
        </p:grpSpPr>
        <p:sp>
          <p:nvSpPr>
            <p:cNvPr id="26" name="Google Shape;26;p50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50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50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33467" y="5608434"/>
            <a:ext cx="1407167" cy="1249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>
            <a:spLocks noGrp="1"/>
          </p:cNvSpPr>
          <p:nvPr>
            <p:ph type="title"/>
          </p:nvPr>
        </p:nvSpPr>
        <p:spPr>
          <a:xfrm>
            <a:off x="1375233" y="1532967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1" name="Google Shape;11;p48"/>
          <p:cNvSpPr txBox="1">
            <a:spLocks noGrp="1"/>
          </p:cNvSpPr>
          <p:nvPr>
            <p:ph type="body" idx="1"/>
          </p:nvPr>
        </p:nvSpPr>
        <p:spPr>
          <a:xfrm>
            <a:off x="1375233" y="2369500"/>
            <a:ext cx="7680400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12" name="Google Shape;12;p48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  <a:defRPr sz="1733" b="0" i="0" u="none" strike="noStrike" cap="none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subTitle" idx="4294967295"/>
          </p:nvPr>
        </p:nvSpPr>
        <p:spPr>
          <a:xfrm>
            <a:off x="1459685" y="2297942"/>
            <a:ext cx="9144000" cy="3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0160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None/>
            </a:pPr>
            <a:r>
              <a:rPr lang="fr-FR" sz="4000" b="0" i="0" u="none" strike="noStrike" cap="none" dirty="0">
                <a:solidFill>
                  <a:srgbClr val="3A81B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Sédentarité et télétravail</a:t>
            </a:r>
          </a:p>
          <a:p>
            <a:pPr marL="10160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None/>
            </a:pPr>
            <a:r>
              <a:rPr lang="fr-FR" sz="4000" dirty="0">
                <a:solidFill>
                  <a:srgbClr val="3A81BA"/>
                </a:solidFill>
              </a:rPr>
              <a:t>Impacts sur la santé</a:t>
            </a:r>
          </a:p>
          <a:p>
            <a:pPr marL="10160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None/>
            </a:pPr>
            <a:endParaRPr lang="fr-FR" sz="4000" b="0" i="0" u="none" strike="noStrike" cap="none" dirty="0">
              <a:solidFill>
                <a:srgbClr val="3A81B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01600" marR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None/>
            </a:pPr>
            <a:r>
              <a:rPr lang="fr-FR" sz="2400" dirty="0" err="1">
                <a:solidFill>
                  <a:srgbClr val="3A81BA"/>
                </a:solidFill>
              </a:rPr>
              <a:t>Wébinaire</a:t>
            </a:r>
            <a:r>
              <a:rPr lang="fr-FR" sz="2400" dirty="0">
                <a:solidFill>
                  <a:srgbClr val="3A81BA"/>
                </a:solidFill>
              </a:rPr>
              <a:t> du 09/02/2024</a:t>
            </a:r>
            <a:endParaRPr sz="2400" b="0" i="0" u="none" strike="noStrike" cap="none" dirty="0">
              <a:solidFill>
                <a:srgbClr val="3A81BA"/>
              </a:solidFill>
              <a:sym typeface="Roboto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Sédentarité et télétravail</a:t>
            </a:r>
            <a:endParaRPr sz="3600" dirty="0"/>
          </a:p>
        </p:txBody>
      </p:sp>
      <p:sp>
        <p:nvSpPr>
          <p:cNvPr id="40" name="Google Shape;40;p2"/>
          <p:cNvSpPr txBox="1">
            <a:spLocks noGrp="1"/>
          </p:cNvSpPr>
          <p:nvPr>
            <p:ph type="body" idx="1"/>
          </p:nvPr>
        </p:nvSpPr>
        <p:spPr>
          <a:xfrm>
            <a:off x="2734653" y="2432555"/>
            <a:ext cx="10083269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fr-FR" sz="2800" dirty="0"/>
              <a:t>Modes de vie et modes de travail</a:t>
            </a:r>
            <a:endParaRPr sz="2800" dirty="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l" rtl="0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1- </a:t>
            </a:r>
            <a:r>
              <a:rPr lang="en-US" dirty="0" err="1"/>
              <a:t>Contexte</a:t>
            </a:r>
            <a:r>
              <a:rPr lang="en-US" dirty="0"/>
              <a:t> et </a:t>
            </a:r>
            <a:r>
              <a:rPr lang="en-US" dirty="0" err="1"/>
              <a:t>définition</a:t>
            </a:r>
            <a:endParaRPr lang="en-US" dirty="0"/>
          </a:p>
          <a:p>
            <a:pPr marL="0" lvl="0" indent="0">
              <a:lnSpc>
                <a:spcPct val="200000"/>
              </a:lnSpc>
              <a:buNone/>
            </a:pPr>
            <a:r>
              <a:rPr lang="en-US" dirty="0"/>
              <a:t>2- </a:t>
            </a:r>
            <a:r>
              <a:rPr lang="en-US" dirty="0" err="1"/>
              <a:t>Enjeux</a:t>
            </a:r>
            <a:r>
              <a:rPr lang="en-US" dirty="0"/>
              <a:t> sur la santé</a:t>
            </a:r>
          </a:p>
          <a:p>
            <a:pPr marL="0" lvl="0" indent="0">
              <a:lnSpc>
                <a:spcPct val="200000"/>
              </a:lnSpc>
              <a:buNone/>
            </a:pPr>
            <a:r>
              <a:rPr lang="en-US" dirty="0"/>
              <a:t>3-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particulier</a:t>
            </a:r>
            <a:r>
              <a:rPr lang="en-US" dirty="0"/>
              <a:t> du télétravail</a:t>
            </a: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41" name="Google Shape;41;p2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0" name="Google Shape;40;p2"/>
          <p:cNvSpPr txBox="1">
            <a:spLocks/>
          </p:cNvSpPr>
          <p:nvPr/>
        </p:nvSpPr>
        <p:spPr>
          <a:xfrm>
            <a:off x="8550600" y="3381423"/>
            <a:ext cx="10083269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indent="0">
              <a:lnSpc>
                <a:spcPct val="200000"/>
              </a:lnSpc>
              <a:buFont typeface="Roboto Condensed"/>
              <a:buNone/>
            </a:pPr>
            <a:r>
              <a:rPr lang="fr-FR" dirty="0"/>
              <a:t>4- Prévention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r-FR" dirty="0"/>
              <a:t>5- A vous de jouer!</a:t>
            </a:r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84" y="3573355"/>
            <a:ext cx="540000" cy="540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57" y="4260400"/>
            <a:ext cx="540000" cy="540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57" y="4952003"/>
            <a:ext cx="540000" cy="540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452" y="3573355"/>
            <a:ext cx="540000" cy="5400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452" y="4260400"/>
            <a:ext cx="540000" cy="5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1- </a:t>
            </a:r>
            <a:r>
              <a:rPr lang="en-US" sz="3600" dirty="0" err="1"/>
              <a:t>Contexte</a:t>
            </a:r>
            <a:r>
              <a:rPr lang="en-US" sz="3600" dirty="0"/>
              <a:t> et </a:t>
            </a:r>
            <a:r>
              <a:rPr lang="en-US" sz="3600" dirty="0" err="1"/>
              <a:t>définitions</a:t>
            </a:r>
            <a:endParaRPr sz="3600" dirty="0"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995" y="1974667"/>
            <a:ext cx="6339839" cy="42265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79698" y="6201226"/>
            <a:ext cx="33970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© Claude Almodovar pour l'INRS – 2019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Travail </a:t>
            </a:r>
            <a:r>
              <a:rPr lang="en-US" sz="3600" dirty="0" err="1"/>
              <a:t>sédentaire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France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279722" y="2863080"/>
            <a:ext cx="6356209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indent="-457200">
              <a:spcAft>
                <a:spcPts val="1200"/>
              </a:spcAft>
              <a:buClr>
                <a:srgbClr val="FFCC66"/>
              </a:buClr>
            </a:pPr>
            <a:r>
              <a:rPr lang="fr-FR" sz="2800" dirty="0"/>
              <a:t>75 % des actifs dans le secteur tertiaire</a:t>
            </a:r>
            <a:endParaRPr sz="2800" dirty="0"/>
          </a:p>
          <a:p>
            <a:pPr lvl="1" indent="-457200">
              <a:spcAft>
                <a:spcPts val="1200"/>
              </a:spcAft>
              <a:buClr>
                <a:srgbClr val="FFCC66"/>
              </a:buClr>
            </a:pPr>
            <a:r>
              <a:rPr lang="en-US" sz="2800" dirty="0"/>
              <a:t>1 </a:t>
            </a:r>
            <a:r>
              <a:rPr lang="en-US" sz="2800" dirty="0" err="1"/>
              <a:t>salarié</a:t>
            </a:r>
            <a:r>
              <a:rPr lang="en-US" sz="2800" dirty="0"/>
              <a:t> sur 2 (MGP) et 1 sur 3 </a:t>
            </a:r>
            <a:r>
              <a:rPr lang="en-US" sz="2800" dirty="0" err="1"/>
              <a:t>en</a:t>
            </a:r>
            <a:r>
              <a:rPr lang="en-US" sz="2800" dirty="0"/>
              <a:t> Province </a:t>
            </a:r>
            <a:r>
              <a:rPr lang="en-US" sz="1200" dirty="0"/>
              <a:t>(INSEE-2020)</a:t>
            </a:r>
          </a:p>
          <a:p>
            <a:pPr lvl="1" indent="-457200">
              <a:spcAft>
                <a:spcPts val="1200"/>
              </a:spcAft>
              <a:buClr>
                <a:srgbClr val="FFCC66"/>
              </a:buClr>
            </a:pPr>
            <a:r>
              <a:rPr lang="fr-FR" sz="2800" dirty="0"/>
              <a:t>Tendance à la hausse</a:t>
            </a:r>
            <a:endParaRPr lang="en-US" sz="2800" dirty="0"/>
          </a:p>
          <a:p>
            <a:pPr lvl="1" indent="-457200">
              <a:spcAft>
                <a:spcPts val="1200"/>
              </a:spcAft>
              <a:buClr>
                <a:srgbClr val="FFCC66"/>
              </a:buClr>
            </a:pPr>
            <a:endParaRPr lang="en-US" sz="2800" dirty="0"/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66"/>
              </a:buClr>
              <a:buSzPts val="2000"/>
              <a:buFont typeface="Arial"/>
              <a:buAutoNum type="arabicPeriod"/>
            </a:pP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931" y="2743200"/>
            <a:ext cx="3385135" cy="32285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53365" y="6070791"/>
            <a:ext cx="16353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Infographie Figaro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Sédentarité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505097" y="2253479"/>
            <a:ext cx="10877004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1" indent="0" algn="ctr">
              <a:spcAft>
                <a:spcPts val="1200"/>
              </a:spcAft>
              <a:buClr>
                <a:srgbClr val="FFCC66"/>
              </a:buClr>
              <a:buNone/>
            </a:pPr>
            <a:r>
              <a:rPr lang="fr-FR" sz="2800" dirty="0"/>
              <a:t>Une situation d’éveil caractérisée par une faible dépense énergétique en position assise ou allongée</a:t>
            </a: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lvl="1" indent="-228600">
              <a:buNone/>
            </a:pPr>
            <a:endParaRPr lang="fr-FR" dirty="0"/>
          </a:p>
          <a:p>
            <a:pPr lvl="1" indent="-228600" algn="ctr">
              <a:buNone/>
            </a:pPr>
            <a:r>
              <a:rPr lang="fr-FR" dirty="0"/>
              <a:t>&lt; 1,5 MET </a:t>
            </a:r>
            <a:r>
              <a:rPr lang="fr-FR" sz="2800" dirty="0"/>
              <a:t>- </a:t>
            </a:r>
            <a:r>
              <a:rPr lang="fr-FR" dirty="0" err="1"/>
              <a:t>Metabolic</a:t>
            </a:r>
            <a:r>
              <a:rPr lang="fr-FR" dirty="0"/>
              <a:t> </a:t>
            </a:r>
            <a:r>
              <a:rPr lang="fr-FR" dirty="0" err="1"/>
              <a:t>Equivalents</a:t>
            </a:r>
            <a:r>
              <a:rPr lang="fr-FR" dirty="0"/>
              <a:t> of </a:t>
            </a:r>
            <a:r>
              <a:rPr lang="fr-FR" dirty="0" err="1"/>
              <a:t>Task</a:t>
            </a:r>
            <a:endParaRPr lang="fr-FR" dirty="0"/>
          </a:p>
          <a:p>
            <a:pPr lvl="1" indent="-228600" algn="ctr">
              <a:buNone/>
            </a:pPr>
            <a:endParaRPr lang="fr-FR" sz="2800" dirty="0"/>
          </a:p>
          <a:p>
            <a:pPr lvl="1" indent="-228600" algn="ctr">
              <a:buNone/>
            </a:pPr>
            <a:r>
              <a:rPr lang="en-US" sz="2800" dirty="0"/>
              <a:t>                                    +               &gt;  8 </a:t>
            </a:r>
            <a:r>
              <a:rPr lang="en-US" sz="2800" dirty="0" err="1"/>
              <a:t>heures</a:t>
            </a:r>
            <a:endParaRPr lang="en-US" sz="2800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55" y="3381878"/>
            <a:ext cx="3114675" cy="14668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813" y="3381878"/>
            <a:ext cx="2443478" cy="146608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161" y="5905554"/>
            <a:ext cx="540000" cy="54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95" y="5905554"/>
            <a:ext cx="540000" cy="54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974" y="3381878"/>
            <a:ext cx="2490517" cy="145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9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Sédentarité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365760" y="1939971"/>
            <a:ext cx="9880530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0">
              <a:buNone/>
            </a:pPr>
            <a:r>
              <a:rPr lang="fr-FR" sz="2800" dirty="0"/>
              <a:t>En France, selon une étude de cohorte de plus de 35 000 adultes en activité professionnelle:</a:t>
            </a:r>
          </a:p>
          <a:p>
            <a:pPr marL="228600" indent="0">
              <a:buNone/>
            </a:pPr>
            <a:endParaRPr lang="fr-FR" sz="3200" dirty="0"/>
          </a:p>
          <a:p>
            <a:pPr marL="228600" indent="0">
              <a:buNone/>
            </a:pPr>
            <a:endParaRPr lang="fr-FR" sz="3200" dirty="0"/>
          </a:p>
          <a:p>
            <a:pPr marL="228600" indent="0">
              <a:buNone/>
            </a:pPr>
            <a:endParaRPr lang="fr-FR" sz="3200" dirty="0"/>
          </a:p>
          <a:p>
            <a:pPr marL="228600" indent="0">
              <a:buNone/>
            </a:pPr>
            <a:endParaRPr lang="fr-FR" sz="2800" dirty="0"/>
          </a:p>
          <a:p>
            <a:pPr marL="228600" indent="0" algn="ctr">
              <a:buNone/>
            </a:pPr>
            <a:r>
              <a:rPr lang="fr-FR" sz="2800" dirty="0"/>
              <a:t>Pour les salariés « de bureau », le temps total en position assises est de </a:t>
            </a:r>
            <a:r>
              <a:rPr lang="fr-FR" sz="4000" dirty="0"/>
              <a:t>9 h 46</a:t>
            </a: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lvl="1" indent="-228600"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3976053"/>
              </p:ext>
            </p:extLst>
          </p:nvPr>
        </p:nvGraphicFramePr>
        <p:xfrm>
          <a:off x="4137280" y="3230933"/>
          <a:ext cx="3209778" cy="192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624" y="4214442"/>
            <a:ext cx="816377" cy="8163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464" y="3671562"/>
            <a:ext cx="1044608" cy="104460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242" y="2860345"/>
            <a:ext cx="534280" cy="53428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049913" y="4019251"/>
            <a:ext cx="1493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4h10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358349" y="2958208"/>
            <a:ext cx="1493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1h06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42842" y="4412215"/>
            <a:ext cx="1493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2h12</a:t>
            </a:r>
          </a:p>
        </p:txBody>
      </p:sp>
      <p:sp>
        <p:nvSpPr>
          <p:cNvPr id="7" name="Accolade fermante 6"/>
          <p:cNvSpPr/>
          <p:nvPr/>
        </p:nvSpPr>
        <p:spPr>
          <a:xfrm>
            <a:off x="9294312" y="2860345"/>
            <a:ext cx="375781" cy="21704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9865419" y="3683972"/>
            <a:ext cx="1493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7h28</a:t>
            </a:r>
          </a:p>
        </p:txBody>
      </p:sp>
    </p:spTree>
    <p:extLst>
      <p:ext uri="{BB962C8B-B14F-4D97-AF65-F5344CB8AC3E}">
        <p14:creationId xmlns:p14="http://schemas.microsoft.com/office/powerpoint/2010/main" val="22172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 err="1"/>
              <a:t>Inactivité</a:t>
            </a:r>
            <a:r>
              <a:rPr lang="en-US" sz="3600" dirty="0"/>
              <a:t> physique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505097" y="2253479"/>
            <a:ext cx="10877004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r>
              <a:rPr lang="fr-FR" sz="2800" dirty="0"/>
              <a:t>la non-atteinte des seuils d’activité physique recommandés par semaine:</a:t>
            </a:r>
          </a:p>
          <a:p>
            <a:pPr marL="101600" indent="0">
              <a:buNone/>
            </a:pPr>
            <a:endParaRPr lang="fr-FR" sz="2800" dirty="0"/>
          </a:p>
          <a:p>
            <a:r>
              <a:rPr lang="fr-FR" sz="2800" dirty="0"/>
              <a:t>150 minutes d’activité d’intensité modérée </a:t>
            </a:r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75 minutes d’activité d’intensité élevée</a:t>
            </a: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lvl="1" indent="-228600">
              <a:buNone/>
            </a:pPr>
            <a:endParaRPr lang="fr-FR" dirty="0"/>
          </a:p>
          <a:p>
            <a:pPr lvl="1" indent="-228600" algn="ctr">
              <a:buNone/>
            </a:pPr>
            <a:endParaRPr lang="fr-FR" sz="2800" dirty="0"/>
          </a:p>
          <a:p>
            <a:pPr lvl="1" indent="-228600" algn="ctr">
              <a:buNone/>
            </a:pPr>
            <a:r>
              <a:rPr lang="en-US" sz="2800" dirty="0"/>
              <a:t>                                               </a:t>
            </a: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863" y="3204747"/>
            <a:ext cx="1355987" cy="12627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626" y="3204746"/>
            <a:ext cx="1757475" cy="126274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9"/>
          <a:stretch/>
        </p:blipFill>
        <p:spPr>
          <a:xfrm>
            <a:off x="7498080" y="4789585"/>
            <a:ext cx="1356770" cy="125835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/>
          <a:srcRect t="15492"/>
          <a:stretch/>
        </p:blipFill>
        <p:spPr>
          <a:xfrm>
            <a:off x="9610162" y="4789713"/>
            <a:ext cx="1771939" cy="12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Un </a:t>
            </a:r>
            <a:r>
              <a:rPr lang="en-US" sz="3600" dirty="0" err="1"/>
              <a:t>problème</a:t>
            </a:r>
            <a:r>
              <a:rPr lang="en-US" sz="3600" dirty="0"/>
              <a:t> de santé </a:t>
            </a:r>
            <a:r>
              <a:rPr lang="en-US" sz="3600" dirty="0" err="1"/>
              <a:t>publique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505097" y="2253479"/>
            <a:ext cx="10877004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r>
              <a:rPr lang="fr-FR" sz="4000" dirty="0"/>
              <a:t>70 %</a:t>
            </a:r>
            <a:r>
              <a:rPr lang="fr-FR" sz="2800" dirty="0"/>
              <a:t> des femmes sont en deçà des niveaux d’activité recommandés contre </a:t>
            </a:r>
            <a:r>
              <a:rPr lang="fr-FR" sz="4000" dirty="0"/>
              <a:t>42 % </a:t>
            </a:r>
            <a:r>
              <a:rPr lang="fr-FR" sz="2800" dirty="0"/>
              <a:t>pour les hommes.</a:t>
            </a:r>
          </a:p>
          <a:p>
            <a:pPr marL="101600" indent="0">
              <a:buNone/>
            </a:pPr>
            <a:endParaRPr lang="fr-FR" sz="2800" dirty="0"/>
          </a:p>
          <a:p>
            <a:pPr marL="101600" indent="0">
              <a:buNone/>
            </a:pPr>
            <a:r>
              <a:rPr lang="fr-FR" sz="2800" dirty="0"/>
              <a:t>Les adultes à faible niveau d’études et les moins de 45 ans sont les plus touchés.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903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Sédentarité Vs </a:t>
            </a:r>
            <a:r>
              <a:rPr lang="en-US" sz="3600" dirty="0" err="1"/>
              <a:t>Inactivité</a:t>
            </a:r>
            <a:endParaRPr sz="3600" dirty="0"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227907" y="2227353"/>
            <a:ext cx="9074331" cy="3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buNone/>
            </a:pPr>
            <a:r>
              <a:rPr lang="fr-FR" sz="2800" dirty="0"/>
              <a:t>Dépasser les seuils d’activité physique ne compense pas totalement la sédentarité</a:t>
            </a:r>
          </a:p>
          <a:p>
            <a:pPr marL="101600" indent="0">
              <a:buNone/>
            </a:pPr>
            <a:endParaRPr lang="fr-FR" sz="2800" dirty="0"/>
          </a:p>
          <a:p>
            <a:pPr marL="101600" indent="0">
              <a:buNone/>
            </a:pPr>
            <a:endParaRPr lang="fr-FR" sz="2800" dirty="0"/>
          </a:p>
          <a:p>
            <a:pPr marL="101600" indent="0">
              <a:buNone/>
            </a:pPr>
            <a:endParaRPr lang="fr-FR" sz="2800" dirty="0"/>
          </a:p>
          <a:p>
            <a:pPr marL="101600" indent="0">
              <a:buNone/>
            </a:pPr>
            <a:endParaRPr lang="fr-FR" sz="2800" dirty="0"/>
          </a:p>
          <a:p>
            <a:pPr marL="101600" indent="0" algn="ctr">
              <a:buNone/>
            </a:pPr>
            <a:r>
              <a:rPr lang="fr-FR" sz="2800" dirty="0"/>
              <a:t>La posture assise prolongée (&gt;1,5h) induit des effets délétères sur la santé</a:t>
            </a: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fr-FR" dirty="0"/>
          </a:p>
          <a:p>
            <a:pPr lvl="1" indent="-228600">
              <a:buNone/>
            </a:pPr>
            <a:endParaRPr lang="fr-FR" dirty="0"/>
          </a:p>
          <a:p>
            <a:pPr lvl="1" indent="-228600" algn="ctr">
              <a:buNone/>
            </a:pPr>
            <a:endParaRPr lang="fr-FR" sz="2800" dirty="0"/>
          </a:p>
          <a:p>
            <a:pPr lvl="1" indent="-228600" algn="ctr">
              <a:buNone/>
            </a:pPr>
            <a:r>
              <a:rPr lang="en-US" sz="2800" dirty="0"/>
              <a:t>                                               </a:t>
            </a: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400" dirty="0">
              <a:solidFill>
                <a:srgbClr val="0070C0"/>
              </a:solidFill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556" y="3431176"/>
            <a:ext cx="3098847" cy="17791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724" r="1064"/>
          <a:stretch/>
        </p:blipFill>
        <p:spPr>
          <a:xfrm>
            <a:off x="6232900" y="3431176"/>
            <a:ext cx="3111397" cy="178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1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200000"/>
              </a:lnSpc>
            </a:pPr>
            <a:r>
              <a:rPr lang="fr-FR" sz="3600" dirty="0"/>
              <a:t>2- Enjeux</a:t>
            </a:r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35" y="1126900"/>
            <a:ext cx="6324600" cy="42195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50124" y="5710293"/>
            <a:ext cx="91265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OMS: le manque d’activité physique est le 4ème plus important facteur de risque de décès dans le monde</a:t>
            </a:r>
          </a:p>
        </p:txBody>
      </p:sp>
    </p:spTree>
    <p:extLst>
      <p:ext uri="{BB962C8B-B14F-4D97-AF65-F5344CB8AC3E}">
        <p14:creationId xmlns:p14="http://schemas.microsoft.com/office/powerpoint/2010/main" val="70629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/>
              <a:t>TMS</a:t>
            </a:r>
            <a:endParaRPr sz="3600"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54" y="1645919"/>
            <a:ext cx="3418694" cy="434280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23401" y="5988728"/>
            <a:ext cx="17716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© Washington Post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489372" y="2055223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Tensions dans les trapèzes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395040" y="3949337"/>
            <a:ext cx="2951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Relâchement des muscles fessiers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122000" y="3403925"/>
            <a:ext cx="279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Relâchement sangle abdominale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070714" y="3949337"/>
            <a:ext cx="1686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Tensions du psoas</a:t>
            </a:r>
          </a:p>
        </p:txBody>
      </p:sp>
      <p:cxnSp>
        <p:nvCxnSpPr>
          <p:cNvPr id="4" name="Connecteur droit 3"/>
          <p:cNvCxnSpPr/>
          <p:nvPr/>
        </p:nvCxnSpPr>
        <p:spPr>
          <a:xfrm flipH="1">
            <a:off x="6998973" y="2209111"/>
            <a:ext cx="543303" cy="307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12" idx="1"/>
          </p:cNvCxnSpPr>
          <p:nvPr/>
        </p:nvCxnSpPr>
        <p:spPr>
          <a:xfrm flipH="1" flipV="1">
            <a:off x="7093990" y="3945031"/>
            <a:ext cx="301050" cy="1581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>
            <a:off x="4716655" y="3711702"/>
            <a:ext cx="2059926" cy="4187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H="1">
            <a:off x="4797712" y="3557813"/>
            <a:ext cx="1536219" cy="27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66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dirty="0" err="1"/>
              <a:t>Dérèglements</a:t>
            </a:r>
            <a:r>
              <a:rPr lang="en-US" sz="3600" dirty="0"/>
              <a:t> </a:t>
            </a:r>
            <a:r>
              <a:rPr lang="en-US" sz="3600" dirty="0" err="1"/>
              <a:t>métaboliques</a:t>
            </a:r>
            <a:endParaRPr sz="3600" dirty="0"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76" y="1410788"/>
            <a:ext cx="5203371" cy="52033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8366" y="3459116"/>
            <a:ext cx="4248279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+1h/j→ risque DT2 de + 22%</a:t>
            </a:r>
          </a:p>
        </p:txBody>
      </p:sp>
    </p:spTree>
    <p:extLst>
      <p:ext uri="{BB962C8B-B14F-4D97-AF65-F5344CB8AC3E}">
        <p14:creationId xmlns:p14="http://schemas.microsoft.com/office/powerpoint/2010/main" val="840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Accroissement risques cancers 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28487" y="2558339"/>
            <a:ext cx="59852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L'inactivité physique et les comportements sédentaires favorisent le surpoids et l'obésité qui sont identifiés comme facteurs de risque de cancers, notamment du sein et du côlon</a:t>
            </a:r>
          </a:p>
          <a:p>
            <a:endParaRPr lang="fr-FR" sz="2800" dirty="0">
              <a:solidFill>
                <a:srgbClr val="607896"/>
              </a:solidFill>
              <a:latin typeface="Roboto Condensed"/>
              <a:ea typeface="Roboto Condensed"/>
              <a:cs typeface="Roboto Condensed"/>
            </a:endParaRPr>
          </a:p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2h/jour → +8 % risques cancer colon+10% risques cancer endomètre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8" y="2712510"/>
            <a:ext cx="5260524" cy="32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8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Impacts psychologiques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286659497"/>
              </p:ext>
            </p:extLst>
          </p:nvPr>
        </p:nvGraphicFramePr>
        <p:xfrm>
          <a:off x="2810430" y="1654628"/>
          <a:ext cx="7001227" cy="4223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7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Un enjeu social et économique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30" y="2131423"/>
            <a:ext cx="5852160" cy="3291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2981" y="2533041"/>
            <a:ext cx="451974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L’inactivé physique tue autant que le tabagisme et est responsable de plus de </a:t>
            </a:r>
            <a:r>
              <a:rPr lang="fr-FR" sz="40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5 millions </a:t>
            </a: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de décès dans le monde.</a:t>
            </a:r>
          </a:p>
        </p:txBody>
      </p:sp>
      <p:sp>
        <p:nvSpPr>
          <p:cNvPr id="7" name="Rectangle 6"/>
          <p:cNvSpPr/>
          <p:nvPr/>
        </p:nvSpPr>
        <p:spPr>
          <a:xfrm>
            <a:off x="1206103" y="5383867"/>
            <a:ext cx="642224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Le coût social de l’inactivité physique en France est estimé à </a:t>
            </a:r>
            <a:r>
              <a:rPr lang="fr-FR" sz="40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140 Mds € </a:t>
            </a: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par an.</a:t>
            </a:r>
          </a:p>
        </p:txBody>
      </p:sp>
    </p:spTree>
    <p:extLst>
      <p:ext uri="{BB962C8B-B14F-4D97-AF65-F5344CB8AC3E}">
        <p14:creationId xmlns:p14="http://schemas.microsoft.com/office/powerpoint/2010/main" val="39280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fr-FR" sz="3600" dirty="0"/>
              <a:t>3- </a:t>
            </a:r>
            <a:r>
              <a:rPr lang="en-US" sz="3600" dirty="0" err="1"/>
              <a:t>Cas</a:t>
            </a:r>
            <a:r>
              <a:rPr lang="en-US" sz="3600" dirty="0"/>
              <a:t> </a:t>
            </a:r>
            <a:r>
              <a:rPr lang="en-US" sz="3600" dirty="0" err="1"/>
              <a:t>particulier</a:t>
            </a:r>
            <a:r>
              <a:rPr lang="en-US" sz="3600" dirty="0"/>
              <a:t> du </a:t>
            </a:r>
            <a:r>
              <a:rPr lang="en-US" sz="3600" dirty="0" err="1"/>
              <a:t>télétravail</a:t>
            </a:r>
            <a:endParaRPr lang="fr-FR" sz="3600" dirty="0"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793" y="1826044"/>
            <a:ext cx="5833173" cy="416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0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Télétravail: facteur aggravant?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94373" y="2532329"/>
            <a:ext cx="35984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Réduction des déplacements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05" y="3845489"/>
            <a:ext cx="1345199" cy="13451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90631" y="2496421"/>
            <a:ext cx="32442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Isolement - difficultés de communication</a:t>
            </a:r>
          </a:p>
        </p:txBody>
      </p:sp>
      <p:sp>
        <p:nvSpPr>
          <p:cNvPr id="5" name="Rectangle 4"/>
          <p:cNvSpPr/>
          <p:nvPr/>
        </p:nvSpPr>
        <p:spPr>
          <a:xfrm rot="1800000">
            <a:off x="2427486" y="3703898"/>
            <a:ext cx="106633" cy="16283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60" y="3845489"/>
            <a:ext cx="1346400" cy="1346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20616" y="2532329"/>
            <a:ext cx="2388688" cy="131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Poste de travail inadapté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551" y="3845489"/>
            <a:ext cx="1346400" cy="13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fr-FR" sz="3600" dirty="0"/>
              <a:t>Retour d’expérience - Étude SPF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389918" y="2295012"/>
            <a:ext cx="34311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Lombalgie - cervicalgie</a:t>
            </a:r>
          </a:p>
        </p:txBody>
      </p:sp>
      <p:sp>
        <p:nvSpPr>
          <p:cNvPr id="7" name="AutoShape 2" descr="Les causes du mal de dos – Opal"/>
          <p:cNvSpPr>
            <a:spLocks noChangeAspect="1" noChangeArrowheads="1"/>
          </p:cNvSpPr>
          <p:nvPr/>
        </p:nvSpPr>
        <p:spPr bwMode="auto">
          <a:xfrm>
            <a:off x="307975" y="-6699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449" y="3033676"/>
            <a:ext cx="3324647" cy="21972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234337" y="5686026"/>
            <a:ext cx="9553303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Télétravail temps plein: facteur aggravant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64" y="3232278"/>
            <a:ext cx="3806862" cy="199860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060464" y="2295012"/>
            <a:ext cx="3431178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RPS</a:t>
            </a:r>
          </a:p>
        </p:txBody>
      </p:sp>
      <p:sp>
        <p:nvSpPr>
          <p:cNvPr id="15" name="Flèche gauche 14"/>
          <p:cNvSpPr/>
          <p:nvPr/>
        </p:nvSpPr>
        <p:spPr>
          <a:xfrm>
            <a:off x="5058137" y="3779250"/>
            <a:ext cx="1400537" cy="706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0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Télétravail: facteur de prévention?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211146" y="2195604"/>
            <a:ext cx="395185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Meilleure équilibre vie privée / professionnelle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55" y="3620892"/>
            <a:ext cx="2555939" cy="25654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24835" y="2195604"/>
            <a:ext cx="309057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Profiter du gain sur le temps de trajet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98" y="3714416"/>
            <a:ext cx="1828800" cy="25050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770813" y="2195603"/>
            <a:ext cx="442118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Marges de manœuvre</a:t>
            </a:r>
          </a:p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 sur l’organisation personnelle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49" y="3587768"/>
            <a:ext cx="4210756" cy="263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1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Télétravail: axes de prévention?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3722610281"/>
              </p:ext>
            </p:extLst>
          </p:nvPr>
        </p:nvGraphicFramePr>
        <p:xfrm>
          <a:off x="548600" y="2362200"/>
          <a:ext cx="11226245" cy="341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080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fr-FR" sz="3600" dirty="0"/>
              <a:t>4- Prévention</a:t>
            </a:r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31ED98-DF67-4255-6B28-242E6625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757" y="1126900"/>
            <a:ext cx="4457028" cy="522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2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524573" y="438375"/>
            <a:ext cx="8250272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fr-FR" sz="3200" dirty="0"/>
              <a:t>1- Évaluation des risques / Document Unique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573" y="1495881"/>
            <a:ext cx="5513910" cy="43177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49765" y="4193385"/>
            <a:ext cx="691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INRS</a:t>
            </a:r>
          </a:p>
          <a:p>
            <a:r>
              <a:rPr lang="fr-FR" dirty="0"/>
              <a:t>TM 57</a:t>
            </a:r>
          </a:p>
        </p:txBody>
      </p:sp>
    </p:spTree>
    <p:extLst>
      <p:ext uri="{BB962C8B-B14F-4D97-AF65-F5344CB8AC3E}">
        <p14:creationId xmlns:p14="http://schemas.microsoft.com/office/powerpoint/2010/main" val="51197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002559" y="2009817"/>
            <a:ext cx="99016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Limiter les stations assises de plus 1h  (idéalement moins de 30 minutes) et pas plus de 5 heures par jour en cumulé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Bouger régulièrement / « dynamiser » les activités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Réaliser régulièrement dans la semaine des activités physiques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Activités Vs sédentarité </a:t>
            </a:r>
          </a:p>
        </p:txBody>
      </p:sp>
      <p:sp>
        <p:nvSpPr>
          <p:cNvPr id="9" name="Google Shape;53;p4"/>
          <p:cNvSpPr txBox="1">
            <a:spLocks/>
          </p:cNvSpPr>
          <p:nvPr/>
        </p:nvSpPr>
        <p:spPr>
          <a:xfrm>
            <a:off x="3524573" y="438375"/>
            <a:ext cx="8250272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fr-FR" sz="3200" dirty="0"/>
              <a:t>2- Communication / 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15656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-FR" sz="3600" dirty="0"/>
              <a:t>Incitations entreprises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2" name="AutoShape 2" descr="Comment bien organiser son espace de travail ? - Bureau stor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611777" y="2090171"/>
            <a:ext cx="99016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Financement licence / abonnement 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Cours collectifs en entreprise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fr-FR" sz="2800" dirty="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</a:rPr>
              <a:t>Club sportifs d’entreprise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245" y="2090171"/>
            <a:ext cx="4876800" cy="32522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32245" y="5423321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XEFI </a:t>
            </a:r>
          </a:p>
        </p:txBody>
      </p:sp>
    </p:spTree>
    <p:extLst>
      <p:ext uri="{BB962C8B-B14F-4D97-AF65-F5344CB8AC3E}">
        <p14:creationId xmlns:p14="http://schemas.microsoft.com/office/powerpoint/2010/main" val="22003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3158773" y="219300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fr-FR" sz="3600" dirty="0"/>
              <a:t>5- A vous de jouer</a:t>
            </a:r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1"/>
          <a:stretch/>
        </p:blipFill>
        <p:spPr>
          <a:xfrm>
            <a:off x="3584372" y="1686198"/>
            <a:ext cx="5983082" cy="389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2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2697218" y="3188923"/>
            <a:ext cx="7680400" cy="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fr-FR" sz="3600" dirty="0"/>
              <a:t>Merci pour votre participation!</a:t>
            </a:r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409045" y="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3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81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Wolse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84610F1C009847BD3D60ADC260664A" ma:contentTypeVersion="16" ma:contentTypeDescription="Create a new document." ma:contentTypeScope="" ma:versionID="d2974009e4568754c8e9957b5591d551">
  <xsd:schema xmlns:xsd="http://www.w3.org/2001/XMLSchema" xmlns:xs="http://www.w3.org/2001/XMLSchema" xmlns:p="http://schemas.microsoft.com/office/2006/metadata/properties" xmlns:ns1="http://schemas.microsoft.com/sharepoint/v3" xmlns:ns3="2c2a4634-aa61-4207-9f14-7b1287afd2cc" xmlns:ns4="d986b63a-0417-4166-ad7a-1a27a90ce2a8" targetNamespace="http://schemas.microsoft.com/office/2006/metadata/properties" ma:root="true" ma:fieldsID="d12b5e284333ba82e3b5294a9597f972" ns1:_="" ns3:_="" ns4:_="">
    <xsd:import namespace="http://schemas.microsoft.com/sharepoint/v3"/>
    <xsd:import namespace="2c2a4634-aa61-4207-9f14-7b1287afd2cc"/>
    <xsd:import namespace="d986b63a-0417-4166-ad7a-1a27a90ce2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a4634-aa61-4207-9f14-7b1287afd2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86b63a-0417-4166-ad7a-1a27a90ce2a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D8F1FB-1002-4A87-B90D-CC06EABC249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986b63a-0417-4166-ad7a-1a27a90ce2a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c2a4634-aa61-4207-9f14-7b1287afd2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21C5C00-4222-4ACA-9DD5-4C526DBB2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c2a4634-aa61-4207-9f14-7b1287afd2cc"/>
    <ds:schemaRef ds:uri="d986b63a-0417-4166-ad7a-1a27a90ce2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A3ACA3-8AF3-468C-A2F2-73BF36F2FE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605</Words>
  <Application>Microsoft Office PowerPoint</Application>
  <PresentationFormat>Grand écran</PresentationFormat>
  <Paragraphs>177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Oswald</vt:lpstr>
      <vt:lpstr>Arial</vt:lpstr>
      <vt:lpstr>Roboto Condensed</vt:lpstr>
      <vt:lpstr>Calibri</vt:lpstr>
      <vt:lpstr>1_Wolsey template</vt:lpstr>
      <vt:lpstr>Présentation PowerPoint</vt:lpstr>
      <vt:lpstr>Sédentarité et télétravail</vt:lpstr>
      <vt:lpstr>1- Contexte et définitions</vt:lpstr>
      <vt:lpstr>Travail sédentaire en France</vt:lpstr>
      <vt:lpstr>Sédentarité</vt:lpstr>
      <vt:lpstr>Sédentarité</vt:lpstr>
      <vt:lpstr>Inactivité physique</vt:lpstr>
      <vt:lpstr>Un problème de santé publique</vt:lpstr>
      <vt:lpstr>Sédentarité Vs Inactivité</vt:lpstr>
      <vt:lpstr>2- Enjeux</vt:lpstr>
      <vt:lpstr>TMS</vt:lpstr>
      <vt:lpstr>Dérèglements métaboliques</vt:lpstr>
      <vt:lpstr>Accroissement risques cancers </vt:lpstr>
      <vt:lpstr>Impacts psychologiques</vt:lpstr>
      <vt:lpstr>Un enjeu social et économique</vt:lpstr>
      <vt:lpstr>3- Cas particulier du télétravail</vt:lpstr>
      <vt:lpstr>Télétravail: facteur aggravant?</vt:lpstr>
      <vt:lpstr>Retour d’expérience - Étude SPF</vt:lpstr>
      <vt:lpstr>Télétravail: facteur de prévention?</vt:lpstr>
      <vt:lpstr>Télétravail: axes de prévention?</vt:lpstr>
      <vt:lpstr>4- Prévention</vt:lpstr>
      <vt:lpstr>1- Évaluation des risques / Document Unique</vt:lpstr>
      <vt:lpstr>Présentation PowerPoint</vt:lpstr>
      <vt:lpstr>Incitations entreprises</vt:lpstr>
      <vt:lpstr>5- A vous de jouer</vt:lpstr>
      <vt:lpstr>Merci pour votre participation!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</dc:creator>
  <cp:lastModifiedBy>Argentin, Nathalie</cp:lastModifiedBy>
  <cp:revision>82</cp:revision>
  <dcterms:created xsi:type="dcterms:W3CDTF">2015-02-14T12:03:23Z</dcterms:created>
  <dcterms:modified xsi:type="dcterms:W3CDTF">2024-02-15T08:31:55Z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0.19.0.2005</vt:lpwstr>
  </property>
  <property fmtid="{D5CDD505-2E9C-101B-9397-08002B2CF9AE}" pid="3" name="ContentTypeId">
    <vt:lpwstr>0x0101001A84610F1C009847BD3D60ADC260664A</vt:lpwstr>
  </property>
</Properties>
</file>